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5" r:id="rId7"/>
    <p:sldId id="261" r:id="rId8"/>
    <p:sldId id="262" r:id="rId9"/>
    <p:sldId id="263" r:id="rId10"/>
    <p:sldId id="264" r:id="rId11"/>
    <p:sldId id="266" r:id="rId12"/>
    <p:sldId id="267" r:id="rId13"/>
    <p:sldId id="268" r:id="rId14"/>
    <p:sldId id="271"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36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B8D3E4-AEC4-4379-BBE1-EC5E41AAEBDC}" type="datetimeFigureOut">
              <a:rPr lang="ru-RU" smtClean="0"/>
              <a:t>12.05.2015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290C6D-FCCA-4B90-B4AA-C02789BF61BF}" type="slidenum">
              <a:rPr lang="ru-RU" smtClean="0"/>
              <a:t>‹#›</a:t>
            </a:fld>
            <a:endParaRPr lang="ru-RU"/>
          </a:p>
        </p:txBody>
      </p:sp>
    </p:spTree>
    <p:extLst>
      <p:ext uri="{BB962C8B-B14F-4D97-AF65-F5344CB8AC3E}">
        <p14:creationId xmlns:p14="http://schemas.microsoft.com/office/powerpoint/2010/main" val="2803925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8290C6D-FCCA-4B90-B4AA-C02789BF61BF}" type="slidenum">
              <a:rPr lang="ru-RU" smtClean="0"/>
              <a:t>1</a:t>
            </a:fld>
            <a:endParaRPr lang="ru-RU"/>
          </a:p>
        </p:txBody>
      </p:sp>
    </p:spTree>
    <p:extLst>
      <p:ext uri="{BB962C8B-B14F-4D97-AF65-F5344CB8AC3E}">
        <p14:creationId xmlns:p14="http://schemas.microsoft.com/office/powerpoint/2010/main" val="1497858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763C17C-1696-4F2A-BAFC-DEF88F3D5448}" type="datetimeFigureOut">
              <a:rPr lang="ru-RU"/>
              <a:pPr>
                <a:defRPr/>
              </a:pPr>
              <a:t>12.05.2015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38105EB-231C-4482-97E6-48DB279C2504}" type="slidenum">
              <a:rPr lang="ru-RU"/>
              <a:pPr>
                <a:defRPr/>
              </a:pPr>
              <a:t>‹#›</a:t>
            </a:fld>
            <a:endParaRPr lang="ru-RU"/>
          </a:p>
        </p:txBody>
      </p:sp>
    </p:spTree>
    <p:extLst>
      <p:ext uri="{BB962C8B-B14F-4D97-AF65-F5344CB8AC3E}">
        <p14:creationId xmlns:p14="http://schemas.microsoft.com/office/powerpoint/2010/main" val="1083478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52EDD21-6FDA-4A2A-B73C-BCAEBC10CE76}" type="datetimeFigureOut">
              <a:rPr lang="ru-RU"/>
              <a:pPr>
                <a:defRPr/>
              </a:pPr>
              <a:t>12.05.2015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96D1902-2652-44C9-83E5-0AFF10E7C3D1}" type="slidenum">
              <a:rPr lang="ru-RU"/>
              <a:pPr>
                <a:defRPr/>
              </a:pPr>
              <a:t>‹#›</a:t>
            </a:fld>
            <a:endParaRPr lang="ru-RU"/>
          </a:p>
        </p:txBody>
      </p:sp>
    </p:spTree>
    <p:extLst>
      <p:ext uri="{BB962C8B-B14F-4D97-AF65-F5344CB8AC3E}">
        <p14:creationId xmlns:p14="http://schemas.microsoft.com/office/powerpoint/2010/main" val="134031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2CC8834-CFDD-4FF7-95C4-862C20389B6C}" type="datetimeFigureOut">
              <a:rPr lang="ru-RU"/>
              <a:pPr>
                <a:defRPr/>
              </a:pPr>
              <a:t>12.05.2015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5A86ED6-6821-4C1F-86F7-F64C4EDBB7C9}" type="slidenum">
              <a:rPr lang="ru-RU"/>
              <a:pPr>
                <a:defRPr/>
              </a:pPr>
              <a:t>‹#›</a:t>
            </a:fld>
            <a:endParaRPr lang="ru-RU"/>
          </a:p>
        </p:txBody>
      </p:sp>
    </p:spTree>
    <p:extLst>
      <p:ext uri="{BB962C8B-B14F-4D97-AF65-F5344CB8AC3E}">
        <p14:creationId xmlns:p14="http://schemas.microsoft.com/office/powerpoint/2010/main" val="1185404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B93C192-6C2A-4C37-ABEB-1E5DC3CE1B2B}" type="datetimeFigureOut">
              <a:rPr lang="ru-RU"/>
              <a:pPr>
                <a:defRPr/>
              </a:pPr>
              <a:t>12.05.2015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2CE54A6-612E-4CA3-ABA9-56523A9AA5C3}" type="slidenum">
              <a:rPr lang="ru-RU"/>
              <a:pPr>
                <a:defRPr/>
              </a:pPr>
              <a:t>‹#›</a:t>
            </a:fld>
            <a:endParaRPr lang="ru-RU"/>
          </a:p>
        </p:txBody>
      </p:sp>
    </p:spTree>
    <p:extLst>
      <p:ext uri="{BB962C8B-B14F-4D97-AF65-F5344CB8AC3E}">
        <p14:creationId xmlns:p14="http://schemas.microsoft.com/office/powerpoint/2010/main" val="3606123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B07C68B-789C-435B-BC63-2C298E7B267A}" type="datetimeFigureOut">
              <a:rPr lang="ru-RU"/>
              <a:pPr>
                <a:defRPr/>
              </a:pPr>
              <a:t>12.05.2015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5758440-7382-45B1-B9C1-005068D68DBE}" type="slidenum">
              <a:rPr lang="ru-RU"/>
              <a:pPr>
                <a:defRPr/>
              </a:pPr>
              <a:t>‹#›</a:t>
            </a:fld>
            <a:endParaRPr lang="ru-RU"/>
          </a:p>
        </p:txBody>
      </p:sp>
    </p:spTree>
    <p:extLst>
      <p:ext uri="{BB962C8B-B14F-4D97-AF65-F5344CB8AC3E}">
        <p14:creationId xmlns:p14="http://schemas.microsoft.com/office/powerpoint/2010/main" val="2075978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F3DC8D0-8101-492E-9D58-D29C8EAA05FD}" type="datetimeFigureOut">
              <a:rPr lang="ru-RU"/>
              <a:pPr>
                <a:defRPr/>
              </a:pPr>
              <a:t>12.05.2015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D65A71C-494A-4E6E-BDD0-88816B5FB128}" type="slidenum">
              <a:rPr lang="ru-RU"/>
              <a:pPr>
                <a:defRPr/>
              </a:pPr>
              <a:t>‹#›</a:t>
            </a:fld>
            <a:endParaRPr lang="ru-RU"/>
          </a:p>
        </p:txBody>
      </p:sp>
    </p:spTree>
    <p:extLst>
      <p:ext uri="{BB962C8B-B14F-4D97-AF65-F5344CB8AC3E}">
        <p14:creationId xmlns:p14="http://schemas.microsoft.com/office/powerpoint/2010/main" val="865294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8F88638-B5C0-4587-A28B-8C0F2C23E211}" type="datetimeFigureOut">
              <a:rPr lang="ru-RU"/>
              <a:pPr>
                <a:defRPr/>
              </a:pPr>
              <a:t>12.05.2015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E023E97-FB3A-4761-B25F-9330CF20DC1A}" type="slidenum">
              <a:rPr lang="ru-RU"/>
              <a:pPr>
                <a:defRPr/>
              </a:pPr>
              <a:t>‹#›</a:t>
            </a:fld>
            <a:endParaRPr lang="ru-RU"/>
          </a:p>
        </p:txBody>
      </p:sp>
    </p:spTree>
    <p:extLst>
      <p:ext uri="{BB962C8B-B14F-4D97-AF65-F5344CB8AC3E}">
        <p14:creationId xmlns:p14="http://schemas.microsoft.com/office/powerpoint/2010/main" val="1260473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9B4CA76D-D0D4-4912-BD07-A3D8A266F4DC}" type="datetimeFigureOut">
              <a:rPr lang="ru-RU"/>
              <a:pPr>
                <a:defRPr/>
              </a:pPr>
              <a:t>12.05.2015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2B3B423-F5FF-447E-9051-4A810088F670}" type="slidenum">
              <a:rPr lang="ru-RU"/>
              <a:pPr>
                <a:defRPr/>
              </a:pPr>
              <a:t>‹#›</a:t>
            </a:fld>
            <a:endParaRPr lang="ru-RU"/>
          </a:p>
        </p:txBody>
      </p:sp>
    </p:spTree>
    <p:extLst>
      <p:ext uri="{BB962C8B-B14F-4D97-AF65-F5344CB8AC3E}">
        <p14:creationId xmlns:p14="http://schemas.microsoft.com/office/powerpoint/2010/main" val="1456383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8C25E3D-606A-4525-A440-E230EA86F38D}" type="datetimeFigureOut">
              <a:rPr lang="ru-RU"/>
              <a:pPr>
                <a:defRPr/>
              </a:pPr>
              <a:t>12.05.2015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778D605-C74D-402D-B0A5-EB22B03C222D}" type="slidenum">
              <a:rPr lang="ru-RU"/>
              <a:pPr>
                <a:defRPr/>
              </a:pPr>
              <a:t>‹#›</a:t>
            </a:fld>
            <a:endParaRPr lang="ru-RU"/>
          </a:p>
        </p:txBody>
      </p:sp>
    </p:spTree>
    <p:extLst>
      <p:ext uri="{BB962C8B-B14F-4D97-AF65-F5344CB8AC3E}">
        <p14:creationId xmlns:p14="http://schemas.microsoft.com/office/powerpoint/2010/main" val="517955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E910C75-0CA3-4A5B-81B1-3A63B2953FD9}" type="datetimeFigureOut">
              <a:rPr lang="ru-RU"/>
              <a:pPr>
                <a:defRPr/>
              </a:pPr>
              <a:t>12.05.2015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90361C0-F3C7-49BF-B566-F6BD664B86BB}" type="slidenum">
              <a:rPr lang="ru-RU"/>
              <a:pPr>
                <a:defRPr/>
              </a:pPr>
              <a:t>‹#›</a:t>
            </a:fld>
            <a:endParaRPr lang="ru-RU"/>
          </a:p>
        </p:txBody>
      </p:sp>
    </p:spTree>
    <p:extLst>
      <p:ext uri="{BB962C8B-B14F-4D97-AF65-F5344CB8AC3E}">
        <p14:creationId xmlns:p14="http://schemas.microsoft.com/office/powerpoint/2010/main" val="4163642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2D01F83-ACAD-4BFC-B7D8-9A03C1689FD5}" type="datetimeFigureOut">
              <a:rPr lang="ru-RU"/>
              <a:pPr>
                <a:defRPr/>
              </a:pPr>
              <a:t>12.05.2015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B83407A-7637-4989-9072-8726D400C57E}" type="slidenum">
              <a:rPr lang="ru-RU"/>
              <a:pPr>
                <a:defRPr/>
              </a:pPr>
              <a:t>‹#›</a:t>
            </a:fld>
            <a:endParaRPr lang="ru-RU"/>
          </a:p>
        </p:txBody>
      </p:sp>
    </p:spTree>
    <p:extLst>
      <p:ext uri="{BB962C8B-B14F-4D97-AF65-F5344CB8AC3E}">
        <p14:creationId xmlns:p14="http://schemas.microsoft.com/office/powerpoint/2010/main" val="1692269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F006510-4460-4A69-9726-937ABB637174}" type="datetimeFigureOut">
              <a:rPr lang="ru-RU"/>
              <a:pPr>
                <a:defRPr/>
              </a:pPr>
              <a:t>12.05.2015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F33F9B4-B2B2-4031-938A-0B3010B2267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699792" y="264654"/>
            <a:ext cx="6213376" cy="648072"/>
          </a:xfrm>
        </p:spPr>
        <p:txBody>
          <a:bodyPr rtlCol="0">
            <a:normAutofit fontScale="90000"/>
          </a:bodyPr>
          <a:lstStyle/>
          <a:p>
            <a:pPr algn="l" eaLnBrk="1" fontAlgn="auto" hangingPunct="1">
              <a:spcAft>
                <a:spcPts val="0"/>
              </a:spcAft>
              <a:defRPr/>
            </a:pPr>
            <a:r>
              <a:rPr lang="ru-RU" sz="1600" dirty="0" smtClean="0"/>
              <a:t>Для </a:t>
            </a:r>
            <a:r>
              <a:rPr lang="ru-RU" sz="1600" dirty="0" smtClean="0"/>
              <a:t>обеспечения эффективного взаимодействия преподавателя и </a:t>
            </a:r>
            <a:r>
              <a:rPr lang="ru-RU" sz="1600" dirty="0" smtClean="0"/>
              <a:t>студентов мы предлагаем </a:t>
            </a:r>
            <a:r>
              <a:rPr lang="ru-RU" sz="1600" dirty="0" smtClean="0"/>
              <a:t>различные </a:t>
            </a:r>
            <a:r>
              <a:rPr lang="ru-RU" sz="1600" dirty="0" smtClean="0"/>
              <a:t>лингафонные системы с возможностью управления </a:t>
            </a:r>
            <a:r>
              <a:rPr lang="ru-RU" sz="1600" dirty="0" smtClean="0"/>
              <a:t>и администрирования учебным классом </a:t>
            </a:r>
            <a:r>
              <a:rPr lang="en-US" sz="1600" dirty="0" smtClean="0"/>
              <a:t>:</a:t>
            </a:r>
            <a:endParaRPr lang="ru-RU" dirty="0" smtClean="0"/>
          </a:p>
        </p:txBody>
      </p:sp>
      <p:sp>
        <p:nvSpPr>
          <p:cNvPr id="5" name="Текст 4"/>
          <p:cNvSpPr>
            <a:spLocks noGrp="1"/>
          </p:cNvSpPr>
          <p:nvPr>
            <p:ph type="body" idx="1"/>
          </p:nvPr>
        </p:nvSpPr>
        <p:spPr>
          <a:xfrm>
            <a:off x="500063" y="1714500"/>
            <a:ext cx="4040187" cy="639763"/>
          </a:xfrm>
        </p:spPr>
        <p:txBody>
          <a:bodyPr rtlCol="0">
            <a:normAutofit/>
          </a:bodyPr>
          <a:lstStyle/>
          <a:p>
            <a:pPr eaLnBrk="1" fontAlgn="auto" hangingPunct="1">
              <a:spcAft>
                <a:spcPts val="0"/>
              </a:spcAft>
              <a:buFont typeface="Arial" pitchFamily="34" charset="0"/>
              <a:buNone/>
              <a:defRPr/>
            </a:pPr>
            <a:r>
              <a:rPr lang="ru-RU" dirty="0" smtClean="0"/>
              <a:t>Программные </a:t>
            </a:r>
            <a:r>
              <a:rPr lang="en-US" dirty="0" smtClean="0"/>
              <a:t>:</a:t>
            </a:r>
            <a:endParaRPr lang="ru-RU" dirty="0" smtClean="0"/>
          </a:p>
        </p:txBody>
      </p:sp>
      <p:sp>
        <p:nvSpPr>
          <p:cNvPr id="6" name="Содержимое 5"/>
          <p:cNvSpPr>
            <a:spLocks noGrp="1"/>
          </p:cNvSpPr>
          <p:nvPr>
            <p:ph sz="half" idx="2"/>
          </p:nvPr>
        </p:nvSpPr>
        <p:spPr>
          <a:xfrm>
            <a:off x="428625" y="2571750"/>
            <a:ext cx="4040188" cy="3951288"/>
          </a:xfrm>
        </p:spPr>
        <p:txBody>
          <a:bodyPr rtlCol="0">
            <a:normAutofit/>
          </a:bodyPr>
          <a:lstStyle/>
          <a:p>
            <a:pPr eaLnBrk="1" fontAlgn="auto" hangingPunct="1">
              <a:spcAft>
                <a:spcPts val="0"/>
              </a:spcAft>
              <a:buFont typeface="Arial" pitchFamily="34" charset="0"/>
              <a:buNone/>
              <a:defRPr/>
            </a:pPr>
            <a:r>
              <a:rPr lang="ru-RU" sz="1500" b="1" dirty="0" smtClean="0">
                <a:solidFill>
                  <a:srgbClr val="00B050"/>
                </a:solidFill>
              </a:rPr>
              <a:t>+</a:t>
            </a:r>
            <a:r>
              <a:rPr lang="ru-RU" sz="1500" dirty="0" smtClean="0"/>
              <a:t> </a:t>
            </a:r>
            <a:r>
              <a:rPr lang="ru-RU" sz="1500" dirty="0" smtClean="0"/>
              <a:t>очень низкая </a:t>
            </a:r>
            <a:r>
              <a:rPr lang="ru-RU" sz="1500" dirty="0" smtClean="0"/>
              <a:t>стоимость; </a:t>
            </a:r>
          </a:p>
          <a:p>
            <a:pPr marL="177800" indent="-177800" eaLnBrk="1" fontAlgn="auto" hangingPunct="1">
              <a:spcAft>
                <a:spcPts val="0"/>
              </a:spcAft>
              <a:buFont typeface="Arial" pitchFamily="34" charset="0"/>
              <a:buNone/>
              <a:defRPr/>
            </a:pPr>
            <a:r>
              <a:rPr lang="ru-RU" sz="1500" b="1" dirty="0" smtClean="0">
                <a:solidFill>
                  <a:srgbClr val="00B050"/>
                </a:solidFill>
              </a:rPr>
              <a:t>+</a:t>
            </a:r>
            <a:r>
              <a:rPr lang="ru-RU" sz="1500" dirty="0" smtClean="0"/>
              <a:t> не нужно проводить монтаж дополнительного оборудования; </a:t>
            </a:r>
          </a:p>
          <a:p>
            <a:pPr marL="177800" indent="-177800" eaLnBrk="1" fontAlgn="auto" hangingPunct="1">
              <a:spcAft>
                <a:spcPts val="0"/>
              </a:spcAft>
              <a:buFont typeface="Arial" pitchFamily="34" charset="0"/>
              <a:buNone/>
              <a:defRPr/>
            </a:pPr>
            <a:r>
              <a:rPr lang="ru-RU" sz="1500" b="1" dirty="0" smtClean="0">
                <a:solidFill>
                  <a:srgbClr val="FF0000"/>
                </a:solidFill>
              </a:rPr>
              <a:t>-</a:t>
            </a:r>
            <a:r>
              <a:rPr lang="ru-RU" sz="1500" dirty="0" smtClean="0"/>
              <a:t>  качество, надежность и скорость работы зависят   от используемого ПО,  компьютеров, локальной сети и их загруженности; </a:t>
            </a:r>
          </a:p>
          <a:p>
            <a:pPr marL="177800" indent="-177800" eaLnBrk="1" fontAlgn="auto" hangingPunct="1">
              <a:spcAft>
                <a:spcPts val="0"/>
              </a:spcAft>
              <a:buFont typeface="Arial" pitchFamily="34" charset="0"/>
              <a:buNone/>
              <a:defRPr/>
            </a:pPr>
            <a:r>
              <a:rPr lang="ru-RU" sz="1500" b="1" dirty="0" smtClean="0">
                <a:solidFill>
                  <a:srgbClr val="FF0000"/>
                </a:solidFill>
              </a:rPr>
              <a:t>-</a:t>
            </a:r>
            <a:r>
              <a:rPr lang="ru-RU" sz="1500" dirty="0" smtClean="0"/>
              <a:t>  </a:t>
            </a:r>
            <a:r>
              <a:rPr lang="ru-RU" sz="1500" dirty="0" smtClean="0"/>
              <a:t>по ЛВС можно передавать только звук с микрофона. Передача звука из собственной </a:t>
            </a:r>
            <a:r>
              <a:rPr lang="ru-RU" sz="1500" dirty="0" err="1" smtClean="0"/>
              <a:t>медиатеки</a:t>
            </a:r>
            <a:r>
              <a:rPr lang="ru-RU" sz="1500" dirty="0" smtClean="0"/>
              <a:t> (в </a:t>
            </a:r>
            <a:r>
              <a:rPr lang="ru-RU" sz="1500" dirty="0" err="1" smtClean="0"/>
              <a:t>т.ч</a:t>
            </a:r>
            <a:r>
              <a:rPr lang="ru-RU" sz="1500" dirty="0" smtClean="0"/>
              <a:t>. программным плеером) возможна только с проигрывателя, подключённого к линейному входу звуковой карты ПК; </a:t>
            </a:r>
            <a:endParaRPr lang="ru-RU" sz="1500" dirty="0" smtClean="0"/>
          </a:p>
          <a:p>
            <a:pPr marL="0" indent="0" eaLnBrk="1" fontAlgn="auto" hangingPunct="1">
              <a:spcAft>
                <a:spcPts val="0"/>
              </a:spcAft>
              <a:buNone/>
              <a:defRPr/>
            </a:pPr>
            <a:endParaRPr lang="ru-RU" dirty="0" smtClean="0"/>
          </a:p>
        </p:txBody>
      </p:sp>
      <p:sp>
        <p:nvSpPr>
          <p:cNvPr id="7" name="Текст 6"/>
          <p:cNvSpPr>
            <a:spLocks noGrp="1"/>
          </p:cNvSpPr>
          <p:nvPr>
            <p:ph type="body" sz="quarter" idx="3"/>
          </p:nvPr>
        </p:nvSpPr>
        <p:spPr>
          <a:xfrm>
            <a:off x="4643438" y="1714500"/>
            <a:ext cx="4041775" cy="639763"/>
          </a:xfrm>
        </p:spPr>
        <p:txBody>
          <a:bodyPr rtlCol="0">
            <a:normAutofit/>
          </a:bodyPr>
          <a:lstStyle/>
          <a:p>
            <a:pPr eaLnBrk="1" fontAlgn="auto" hangingPunct="1">
              <a:spcAft>
                <a:spcPts val="0"/>
              </a:spcAft>
              <a:buFont typeface="Arial" pitchFamily="34" charset="0"/>
              <a:buNone/>
              <a:defRPr/>
            </a:pPr>
            <a:r>
              <a:rPr lang="ru-RU" dirty="0" smtClean="0"/>
              <a:t>Аппаратные</a:t>
            </a:r>
            <a:r>
              <a:rPr lang="en-US" dirty="0" smtClean="0"/>
              <a:t>:</a:t>
            </a:r>
            <a:endParaRPr lang="ru-RU" dirty="0" smtClean="0"/>
          </a:p>
        </p:txBody>
      </p:sp>
      <p:sp>
        <p:nvSpPr>
          <p:cNvPr id="2054" name="Содержимое 7"/>
          <p:cNvSpPr>
            <a:spLocks noGrp="1"/>
          </p:cNvSpPr>
          <p:nvPr>
            <p:ph sz="quarter" idx="4"/>
          </p:nvPr>
        </p:nvSpPr>
        <p:spPr>
          <a:xfrm>
            <a:off x="4643438" y="2428875"/>
            <a:ext cx="4041775" cy="3951288"/>
          </a:xfrm>
        </p:spPr>
        <p:txBody>
          <a:bodyPr/>
          <a:lstStyle/>
          <a:p>
            <a:pPr eaLnBrk="1" hangingPunct="1">
              <a:buFont typeface="Arial" charset="0"/>
              <a:buNone/>
            </a:pPr>
            <a:r>
              <a:rPr lang="en-US" altLang="ru-RU" sz="1500" b="1" dirty="0" smtClean="0">
                <a:solidFill>
                  <a:srgbClr val="00B050"/>
                </a:solidFill>
              </a:rPr>
              <a:t>+</a:t>
            </a:r>
            <a:r>
              <a:rPr lang="en-US" altLang="ru-RU" sz="1500" dirty="0" smtClean="0"/>
              <a:t> </a:t>
            </a:r>
            <a:r>
              <a:rPr lang="ru-RU" altLang="ru-RU" sz="1500" dirty="0" smtClean="0"/>
              <a:t> качество, надежность и скорость работы не зависят </a:t>
            </a:r>
            <a:r>
              <a:rPr lang="en-US" altLang="ru-RU" sz="1500" dirty="0" smtClean="0"/>
              <a:t> </a:t>
            </a:r>
            <a:r>
              <a:rPr lang="ru-RU" altLang="ru-RU" sz="1500" dirty="0" smtClean="0"/>
              <a:t> от используемого ПО, компьютеров, локальной сети и их загруженности; </a:t>
            </a:r>
          </a:p>
          <a:p>
            <a:pPr eaLnBrk="1" hangingPunct="1">
              <a:buFont typeface="Arial" charset="0"/>
              <a:buNone/>
            </a:pPr>
            <a:r>
              <a:rPr lang="en-US" altLang="ru-RU" sz="1500" b="1" dirty="0" smtClean="0">
                <a:solidFill>
                  <a:srgbClr val="00B050"/>
                </a:solidFill>
              </a:rPr>
              <a:t>+</a:t>
            </a:r>
            <a:r>
              <a:rPr lang="en-US" altLang="ru-RU" sz="1500" dirty="0" smtClean="0"/>
              <a:t> </a:t>
            </a:r>
            <a:r>
              <a:rPr lang="ru-RU" altLang="ru-RU" sz="1500" dirty="0" smtClean="0"/>
              <a:t> высокая скорость работы; </a:t>
            </a:r>
          </a:p>
          <a:p>
            <a:pPr eaLnBrk="1" hangingPunct="1">
              <a:buFont typeface="Arial" charset="0"/>
              <a:buNone/>
            </a:pPr>
            <a:r>
              <a:rPr lang="en-US" altLang="ru-RU" sz="1500" b="1" dirty="0" smtClean="0">
                <a:solidFill>
                  <a:srgbClr val="00B050"/>
                </a:solidFill>
              </a:rPr>
              <a:t>+</a:t>
            </a:r>
            <a:r>
              <a:rPr lang="en-US" altLang="ru-RU" sz="1500" dirty="0" smtClean="0"/>
              <a:t>  </a:t>
            </a:r>
            <a:r>
              <a:rPr lang="ru-RU" altLang="ru-RU" sz="1500" dirty="0" smtClean="0"/>
              <a:t>возможность передачи звука в любых комбинациях, в том числе смешанного и микшированного, а также воспроизводимого программными плеерами, передача видео высокого качества на ПК студентов; </a:t>
            </a:r>
            <a:endParaRPr lang="ru-RU" altLang="ru-RU" sz="1500" dirty="0" smtClean="0"/>
          </a:p>
          <a:p>
            <a:pPr eaLnBrk="1" hangingPunct="1">
              <a:buFont typeface="Arial" charset="0"/>
              <a:buNone/>
            </a:pPr>
            <a:r>
              <a:rPr lang="en-US" altLang="ru-RU" sz="1500" b="1" dirty="0" smtClean="0">
                <a:solidFill>
                  <a:srgbClr val="00B050"/>
                </a:solidFill>
              </a:rPr>
              <a:t>+</a:t>
            </a:r>
            <a:r>
              <a:rPr lang="en-US" altLang="ru-RU" sz="1500" dirty="0" smtClean="0"/>
              <a:t> </a:t>
            </a:r>
            <a:r>
              <a:rPr lang="ru-RU" altLang="ru-RU" sz="1500" dirty="0" smtClean="0"/>
              <a:t> простота в обслуживании; </a:t>
            </a:r>
          </a:p>
          <a:p>
            <a:pPr eaLnBrk="1" hangingPunct="1">
              <a:buFont typeface="Arial" charset="0"/>
              <a:buNone/>
            </a:pPr>
            <a:r>
              <a:rPr lang="en-US" altLang="ru-RU" sz="1500" b="1" dirty="0" smtClean="0">
                <a:solidFill>
                  <a:srgbClr val="FF0000"/>
                </a:solidFill>
              </a:rPr>
              <a:t>-</a:t>
            </a:r>
            <a:r>
              <a:rPr lang="en-US" altLang="ru-RU" sz="1500" dirty="0" smtClean="0">
                <a:solidFill>
                  <a:srgbClr val="FF0000"/>
                </a:solidFill>
              </a:rPr>
              <a:t> </a:t>
            </a:r>
            <a:r>
              <a:rPr lang="ru-RU" altLang="ru-RU" sz="1500" dirty="0" smtClean="0">
                <a:solidFill>
                  <a:srgbClr val="FF0000"/>
                </a:solidFill>
              </a:rPr>
              <a:t> </a:t>
            </a:r>
            <a:r>
              <a:rPr lang="ru-RU" altLang="ru-RU" sz="1500" dirty="0" smtClean="0"/>
              <a:t>стоимость</a:t>
            </a:r>
            <a:r>
              <a:rPr lang="en-US" altLang="ru-RU" sz="1500" dirty="0" smtClean="0"/>
              <a:t> </a:t>
            </a:r>
            <a:r>
              <a:rPr lang="ru-RU" altLang="ru-RU" sz="1500" dirty="0" smtClean="0"/>
              <a:t>выше (в силу наличия лингафонного оборудования); </a:t>
            </a:r>
            <a:endParaRPr lang="ru-RU" altLang="ru-RU" sz="1500" dirty="0" smtClean="0"/>
          </a:p>
          <a:p>
            <a:pPr marL="357188" indent="-357188" eaLnBrk="1" hangingPunct="1">
              <a:buNone/>
            </a:pPr>
            <a:r>
              <a:rPr lang="ru-RU" altLang="ru-RU" sz="1500" dirty="0" smtClean="0">
                <a:solidFill>
                  <a:srgbClr val="FF0000"/>
                </a:solidFill>
              </a:rPr>
              <a:t>-</a:t>
            </a:r>
            <a:r>
              <a:rPr lang="ru-RU" altLang="ru-RU" sz="1500" dirty="0" smtClean="0"/>
              <a:t>  необходимо </a:t>
            </a:r>
            <a:r>
              <a:rPr lang="ru-RU" altLang="ru-RU" sz="1500" dirty="0" smtClean="0"/>
              <a:t>проводить монтаж </a:t>
            </a:r>
            <a:r>
              <a:rPr lang="ru-RU" altLang="ru-RU" sz="1500" dirty="0" smtClean="0"/>
              <a:t>доп. оборудования на каждом рабочем месте. </a:t>
            </a:r>
            <a:endParaRPr lang="ru-RU" altLang="ru-RU" sz="1500" dirty="0" smtClean="0"/>
          </a:p>
          <a:p>
            <a:pPr eaLnBrk="1" hangingPunct="1">
              <a:buFont typeface="Arial" charset="0"/>
              <a:buNone/>
            </a:pPr>
            <a:endParaRPr lang="ru-RU" altLang="ru-RU" dirty="0" smtClean="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88665"/>
            <a:ext cx="2143125" cy="400050"/>
          </a:xfrm>
          <a:prstGeom prst="rect">
            <a:avLst/>
          </a:prstGeom>
        </p:spPr>
      </p:pic>
      <p:sp>
        <p:nvSpPr>
          <p:cNvPr id="3" name="TextBox 2"/>
          <p:cNvSpPr txBox="1"/>
          <p:nvPr/>
        </p:nvSpPr>
        <p:spPr>
          <a:xfrm>
            <a:off x="1094904" y="1196752"/>
            <a:ext cx="6788461" cy="461665"/>
          </a:xfrm>
          <a:prstGeom prst="rect">
            <a:avLst/>
          </a:prstGeom>
          <a:noFill/>
        </p:spPr>
        <p:txBody>
          <a:bodyPr wrap="none" rtlCol="0">
            <a:spAutoFit/>
          </a:bodyPr>
          <a:lstStyle/>
          <a:p>
            <a:r>
              <a:rPr lang="ru-RU" sz="2400" b="1" dirty="0"/>
              <a:t>Л</a:t>
            </a:r>
            <a:r>
              <a:rPr lang="ru-RU" sz="2400" b="1" dirty="0" smtClean="0"/>
              <a:t>ингафонные системы (плюсы и минусы)</a:t>
            </a:r>
            <a:r>
              <a:rPr lang="en-US" sz="2400" b="1" dirty="0" smtClean="0"/>
              <a:t>:</a:t>
            </a:r>
            <a:endParaRPr lang="ru-RU"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1071563"/>
            <a:ext cx="6530975"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Заголовок 1"/>
          <p:cNvSpPr>
            <a:spLocks noGrp="1"/>
          </p:cNvSpPr>
          <p:nvPr>
            <p:ph type="title"/>
          </p:nvPr>
        </p:nvSpPr>
        <p:spPr>
          <a:xfrm>
            <a:off x="428625" y="285750"/>
            <a:ext cx="8229600" cy="714375"/>
          </a:xfrm>
        </p:spPr>
        <p:txBody>
          <a:bodyPr/>
          <a:lstStyle/>
          <a:p>
            <a:pPr eaLnBrk="1" hangingPunct="1"/>
            <a:r>
              <a:rPr lang="ru-RU" altLang="ru-RU" sz="2200" b="1" smtClean="0"/>
              <a:t>Подготовка ПК к работе в лингафонном кабинете</a:t>
            </a:r>
            <a:r>
              <a:rPr lang="en-US" altLang="ru-RU" sz="2200" b="1" smtClean="0"/>
              <a:t>:</a:t>
            </a:r>
            <a:endParaRPr lang="ru-RU" altLang="ru-RU" sz="2200" b="1" smtClean="0"/>
          </a:p>
        </p:txBody>
      </p:sp>
      <p:sp>
        <p:nvSpPr>
          <p:cNvPr id="11268" name="Прямоугольник 8"/>
          <p:cNvSpPr>
            <a:spLocks noChangeArrowheads="1"/>
          </p:cNvSpPr>
          <p:nvPr/>
        </p:nvSpPr>
        <p:spPr bwMode="auto">
          <a:xfrm>
            <a:off x="65088" y="6072188"/>
            <a:ext cx="9078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a:t>Шаг 3. Подключение гарнитуры к входу</a:t>
            </a:r>
            <a:r>
              <a:rPr lang="en-US" altLang="ru-RU" b="1"/>
              <a:t>/</a:t>
            </a:r>
            <a:r>
              <a:rPr lang="ru-RU" altLang="ru-RU" b="1"/>
              <a:t>выходу Линго карты</a:t>
            </a:r>
            <a:endParaRPr lang="ru-RU" alt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291" name="Заголовок 1"/>
          <p:cNvSpPr>
            <a:spLocks noGrp="1"/>
          </p:cNvSpPr>
          <p:nvPr>
            <p:ph type="title"/>
          </p:nvPr>
        </p:nvSpPr>
        <p:spPr>
          <a:xfrm>
            <a:off x="428625" y="285750"/>
            <a:ext cx="8229600" cy="714375"/>
          </a:xfrm>
        </p:spPr>
        <p:txBody>
          <a:bodyPr/>
          <a:lstStyle/>
          <a:p>
            <a:pPr eaLnBrk="1" hangingPunct="1"/>
            <a:r>
              <a:rPr lang="ru-RU" altLang="ru-RU" sz="2200" b="1" smtClean="0"/>
              <a:t>Подготовка ПК к работе в лингафонном кабинете</a:t>
            </a:r>
            <a:r>
              <a:rPr lang="en-US" altLang="ru-RU" sz="2200" b="1" smtClean="0"/>
              <a:t>:</a:t>
            </a:r>
            <a:endParaRPr lang="ru-RU" altLang="ru-RU" sz="2200" b="1" smtClean="0"/>
          </a:p>
        </p:txBody>
      </p:sp>
      <p:sp>
        <p:nvSpPr>
          <p:cNvPr id="12292" name="Прямоугольник 9"/>
          <p:cNvSpPr>
            <a:spLocks noChangeArrowheads="1"/>
          </p:cNvSpPr>
          <p:nvPr/>
        </p:nvSpPr>
        <p:spPr bwMode="auto">
          <a:xfrm>
            <a:off x="65088" y="6072188"/>
            <a:ext cx="9078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t>Шаг 4. Подключение колонок и микрофона к ПК преподавателя.</a:t>
            </a:r>
            <a:endParaRPr lang="ru-RU" alt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3" y="1340768"/>
            <a:ext cx="8080647" cy="410445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pPr eaLnBrk="1" hangingPunct="1"/>
            <a:r>
              <a:rPr lang="ru-RU" altLang="ru-RU" sz="2200" b="1" smtClean="0"/>
              <a:t>Основные приемы работы в мультимедиа-лингафонном компьютерном классе реализованном на основе комплекса Rinel-Lingo</a:t>
            </a:r>
          </a:p>
        </p:txBody>
      </p:sp>
      <p:sp>
        <p:nvSpPr>
          <p:cNvPr id="13315" name="Текст 4"/>
          <p:cNvSpPr>
            <a:spLocks noGrp="1"/>
          </p:cNvSpPr>
          <p:nvPr>
            <p:ph type="body" sz="quarter" idx="3"/>
          </p:nvPr>
        </p:nvSpPr>
        <p:spPr>
          <a:xfrm>
            <a:off x="642938" y="1500188"/>
            <a:ext cx="4041775" cy="1214437"/>
          </a:xfrm>
        </p:spPr>
        <p:txBody>
          <a:bodyPr/>
          <a:lstStyle/>
          <a:p>
            <a:pPr eaLnBrk="1" hangingPunct="1"/>
            <a:r>
              <a:rPr lang="ru-RU" altLang="ru-RU" sz="1500" b="0" smtClean="0"/>
              <a:t>Дистанционная работа.</a:t>
            </a:r>
          </a:p>
          <a:p>
            <a:pPr eaLnBrk="1" hangingPunct="1"/>
            <a:r>
              <a:rPr lang="ru-RU" altLang="ru-RU" sz="1500" b="0" smtClean="0"/>
              <a:t>Учащийся выполняет контрольные задания с использованием Lingo-книг. Преподаватель выборочно подключается к ученику и контролирует ход выполнения задания.</a:t>
            </a:r>
          </a:p>
        </p:txBody>
      </p:sp>
      <p:sp>
        <p:nvSpPr>
          <p:cNvPr id="10" name="Прямоугольник 9"/>
          <p:cNvSpPr/>
          <p:nvPr/>
        </p:nvSpPr>
        <p:spPr>
          <a:xfrm>
            <a:off x="642938" y="2714625"/>
            <a:ext cx="4572000" cy="1016000"/>
          </a:xfrm>
          <a:prstGeom prst="rect">
            <a:avLst/>
          </a:prstGeom>
        </p:spPr>
        <p:txBody>
          <a:bodyPr>
            <a:spAutoFit/>
          </a:bodyPr>
          <a:lstStyle/>
          <a:p>
            <a:pPr>
              <a:defRPr/>
            </a:pPr>
            <a:r>
              <a:rPr lang="ru-RU" sz="1500" dirty="0">
                <a:latin typeface="+mn-lt"/>
              </a:rPr>
              <a:t>Учащийся в любой момент может обратится к преподавателю, нажав на кнопку вызова. После чего преподаватель может персонально работать с учащимся, используя дистанционный режим.</a:t>
            </a:r>
          </a:p>
        </p:txBody>
      </p:sp>
      <p:sp>
        <p:nvSpPr>
          <p:cNvPr id="11" name="Прямоугольник 10"/>
          <p:cNvSpPr/>
          <p:nvPr/>
        </p:nvSpPr>
        <p:spPr>
          <a:xfrm>
            <a:off x="642938" y="3929063"/>
            <a:ext cx="4572000" cy="1938337"/>
          </a:xfrm>
          <a:prstGeom prst="rect">
            <a:avLst/>
          </a:prstGeom>
        </p:spPr>
        <p:txBody>
          <a:bodyPr>
            <a:spAutoFit/>
          </a:bodyPr>
          <a:lstStyle/>
          <a:p>
            <a:pPr>
              <a:defRPr/>
            </a:pPr>
            <a:r>
              <a:rPr lang="ru-RU" sz="1500" dirty="0">
                <a:latin typeface="+mn-lt"/>
              </a:rPr>
              <a:t>Демонстрация ученикам изображения экрана преподавателя и аудио связь.</a:t>
            </a:r>
          </a:p>
          <a:p>
            <a:pPr>
              <a:defRPr/>
            </a:pPr>
            <a:r>
              <a:rPr lang="ru-RU" sz="1500" dirty="0">
                <a:latin typeface="+mn-lt"/>
              </a:rPr>
              <a:t>Преподаватель демонстрирует новый материал в виде Lingo-книг всем учащимся или группе учащихся, используя режим демонстрации изображения с монитора. При этом преподаватель может комментировать материал и давать прослушивать материал, озвученный носителями языка. </a:t>
            </a:r>
          </a:p>
        </p:txBody>
      </p:sp>
      <p:sp>
        <p:nvSpPr>
          <p:cNvPr id="12" name="Прямоугольник 11"/>
          <p:cNvSpPr/>
          <p:nvPr/>
        </p:nvSpPr>
        <p:spPr>
          <a:xfrm>
            <a:off x="5143500" y="3929063"/>
            <a:ext cx="3857625" cy="2170112"/>
          </a:xfrm>
          <a:prstGeom prst="rect">
            <a:avLst/>
          </a:prstGeom>
        </p:spPr>
        <p:txBody>
          <a:bodyPr>
            <a:spAutoFit/>
          </a:bodyPr>
          <a:lstStyle/>
          <a:p>
            <a:pPr>
              <a:defRPr/>
            </a:pPr>
            <a:r>
              <a:rPr lang="ru-RU" sz="1500" dirty="0">
                <a:latin typeface="+mn-lt"/>
              </a:rPr>
              <a:t>Дистанционная работа.</a:t>
            </a:r>
          </a:p>
          <a:p>
            <a:pPr>
              <a:defRPr/>
            </a:pPr>
            <a:r>
              <a:rPr lang="ru-RU" sz="1500" dirty="0">
                <a:latin typeface="+mn-lt"/>
              </a:rPr>
              <a:t>Все учащиеся читают текст, используя Lingo-книги. Преподаватель выборочно подключается к ученику и проверяет правильность чтения и, если необходимо, персонально работает с учащимся. Перед чтением учащийся имеет возможность прослушать текст озвученный носителем языка с помощью Lingo-книги.</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1628800"/>
            <a:ext cx="3165600" cy="2016224"/>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0986" y="6421338"/>
            <a:ext cx="2143125" cy="4000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pPr eaLnBrk="1" hangingPunct="1"/>
            <a:r>
              <a:rPr lang="ru-RU" altLang="ru-RU" sz="2200" b="1" smtClean="0"/>
              <a:t>Основные приемы работы в мультимедиа-лингафонном компьютерном классе реализованном на основе комплекса Rinel-Lingo</a:t>
            </a:r>
          </a:p>
        </p:txBody>
      </p:sp>
      <p:sp>
        <p:nvSpPr>
          <p:cNvPr id="14339" name="Текст 4"/>
          <p:cNvSpPr>
            <a:spLocks noGrp="1"/>
          </p:cNvSpPr>
          <p:nvPr>
            <p:ph type="body" sz="quarter" idx="3"/>
          </p:nvPr>
        </p:nvSpPr>
        <p:spPr>
          <a:xfrm>
            <a:off x="4912163" y="1857375"/>
            <a:ext cx="4041775" cy="1500187"/>
          </a:xfrm>
        </p:spPr>
        <p:txBody>
          <a:bodyPr/>
          <a:lstStyle/>
          <a:p>
            <a:pPr eaLnBrk="1" hangingPunct="1"/>
            <a:r>
              <a:rPr lang="ru-RU" altLang="ru-RU" sz="1500" b="0" dirty="0" smtClean="0"/>
              <a:t>Аудио связь.</a:t>
            </a:r>
          </a:p>
          <a:p>
            <a:pPr eaLnBrk="1" hangingPunct="1"/>
            <a:r>
              <a:rPr lang="ru-RU" altLang="ru-RU" sz="1500" b="0" dirty="0" smtClean="0"/>
              <a:t>Преподаватель может сделать объявление для учащихся, использующих наушники и учащимся, не использующим наушники, применив аудио-связь и громкоговорящую связь.</a:t>
            </a:r>
          </a:p>
        </p:txBody>
      </p:sp>
      <p:sp>
        <p:nvSpPr>
          <p:cNvPr id="11" name="Прямоугольник 10"/>
          <p:cNvSpPr/>
          <p:nvPr/>
        </p:nvSpPr>
        <p:spPr>
          <a:xfrm>
            <a:off x="642938" y="4572000"/>
            <a:ext cx="4572000" cy="1938338"/>
          </a:xfrm>
          <a:prstGeom prst="rect">
            <a:avLst/>
          </a:prstGeom>
        </p:spPr>
        <p:txBody>
          <a:bodyPr>
            <a:spAutoFit/>
          </a:bodyPr>
          <a:lstStyle/>
          <a:p>
            <a:pPr>
              <a:defRPr/>
            </a:pPr>
            <a:r>
              <a:rPr lang="ru-RU" sz="1500" dirty="0">
                <a:latin typeface="+mn-lt"/>
              </a:rPr>
              <a:t>Аудио связь и дистанционная работа.</a:t>
            </a:r>
          </a:p>
          <a:p>
            <a:pPr>
              <a:defRPr/>
            </a:pPr>
            <a:r>
              <a:rPr lang="ru-RU" sz="1500" dirty="0">
                <a:latin typeface="+mn-lt"/>
              </a:rPr>
              <a:t>Учащиеся ведут диалоги между собой в аудио-группах с помощью Lingo-книг. Преподаватель выборочно подключается к аудио-группам и контролирует работу учащихся. Перед началом диалога учащиеся могут прослушивать текст озвученный носителем языка с помощью Lingo-книги.</a:t>
            </a:r>
          </a:p>
        </p:txBody>
      </p:sp>
      <p:sp>
        <p:nvSpPr>
          <p:cNvPr id="9" name="Прямоугольник 8"/>
          <p:cNvSpPr/>
          <p:nvPr/>
        </p:nvSpPr>
        <p:spPr>
          <a:xfrm>
            <a:off x="642938" y="1857375"/>
            <a:ext cx="4071937" cy="2400300"/>
          </a:xfrm>
          <a:prstGeom prst="rect">
            <a:avLst/>
          </a:prstGeom>
        </p:spPr>
        <p:txBody>
          <a:bodyPr>
            <a:spAutoFit/>
          </a:bodyPr>
          <a:lstStyle/>
          <a:p>
            <a:pPr>
              <a:defRPr/>
            </a:pPr>
            <a:r>
              <a:rPr lang="ru-RU" sz="1500" dirty="0">
                <a:latin typeface="+mn-lt"/>
              </a:rPr>
              <a:t>Демонстрация ученикам изображения экрана преподавателя и аудио связь</a:t>
            </a:r>
            <a:r>
              <a:rPr lang="ru-RU" sz="1500" dirty="0" smtClean="0">
                <a:latin typeface="+mn-lt"/>
              </a:rPr>
              <a:t>.</a:t>
            </a:r>
            <a:endParaRPr lang="ru-RU" sz="1500" dirty="0">
              <a:latin typeface="+mn-lt"/>
            </a:endParaRPr>
          </a:p>
          <a:p>
            <a:pPr>
              <a:defRPr/>
            </a:pPr>
            <a:r>
              <a:rPr lang="ru-RU" sz="1500" dirty="0">
                <a:latin typeface="+mn-lt"/>
              </a:rPr>
              <a:t>Преподаватель демонстрирует новый материал (работу программ, рисунки, графики, тексты и т.д.) всем учащимся или группе учащихся с помощью режима демонстрации экрана. При этом преподаватель может комментировать демонстрацию и отвечать на задаваемые вопросы, используя аудио-связь и громкоговорящую связь. </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3356992"/>
            <a:ext cx="3888432" cy="2916323"/>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8280" y="6422980"/>
            <a:ext cx="2143125" cy="4000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428625" y="214313"/>
            <a:ext cx="6143625" cy="917575"/>
          </a:xfrm>
        </p:spPr>
        <p:txBody>
          <a:bodyPr/>
          <a:lstStyle/>
          <a:p>
            <a:pPr eaLnBrk="1" hangingPunct="1"/>
            <a:r>
              <a:rPr lang="ru-RU" altLang="ru-RU" sz="2200" b="1" dirty="0" smtClean="0"/>
              <a:t>Дополнительная </a:t>
            </a:r>
            <a:r>
              <a:rPr lang="ru-RU" altLang="ru-RU" sz="2200" b="1" dirty="0" smtClean="0"/>
              <a:t>информация.</a:t>
            </a:r>
            <a:endParaRPr lang="ru-RU" altLang="ru-RU" sz="2200" b="1" dirty="0" smtClean="0"/>
          </a:p>
        </p:txBody>
      </p:sp>
      <p:sp>
        <p:nvSpPr>
          <p:cNvPr id="16387" name="Содержимое 5"/>
          <p:cNvSpPr>
            <a:spLocks noGrp="1"/>
          </p:cNvSpPr>
          <p:nvPr>
            <p:ph sz="quarter" idx="4"/>
          </p:nvPr>
        </p:nvSpPr>
        <p:spPr>
          <a:xfrm>
            <a:off x="214313" y="1071563"/>
            <a:ext cx="8572500" cy="2714625"/>
          </a:xfrm>
        </p:spPr>
        <p:txBody>
          <a:bodyPr/>
          <a:lstStyle/>
          <a:p>
            <a:pPr eaLnBrk="1" hangingPunct="1">
              <a:buFont typeface="Arial" charset="0"/>
              <a:buNone/>
            </a:pPr>
            <a:r>
              <a:rPr lang="ru-RU" altLang="ru-RU" sz="1500" dirty="0" smtClean="0"/>
              <a:t>	Предлагаем вашему вниманию </a:t>
            </a:r>
            <a:r>
              <a:rPr lang="ru-RU" altLang="ru-RU" sz="1600" dirty="0" smtClean="0"/>
              <a:t>систему </a:t>
            </a:r>
            <a:r>
              <a:rPr lang="ru-RU" altLang="ru-RU" sz="1600" dirty="0" smtClean="0"/>
              <a:t>компьютерного </a:t>
            </a:r>
          </a:p>
          <a:p>
            <a:pPr eaLnBrk="1" hangingPunct="1">
              <a:buFont typeface="Arial" charset="0"/>
              <a:buNone/>
            </a:pPr>
            <a:r>
              <a:rPr lang="ru-RU" altLang="ru-RU" sz="1600" dirty="0" smtClean="0"/>
              <a:t>	тестирования и голосования </a:t>
            </a:r>
            <a:r>
              <a:rPr lang="ru-RU" altLang="ru-RU" sz="1600" dirty="0" err="1" smtClean="0"/>
              <a:t>Rinel-Test</a:t>
            </a:r>
            <a:r>
              <a:rPr lang="ru-RU" altLang="ru-RU" sz="1600" dirty="0" smtClean="0"/>
              <a:t> E на основе радио-пультов.</a:t>
            </a:r>
          </a:p>
          <a:p>
            <a:pPr eaLnBrk="1" hangingPunct="1">
              <a:buFont typeface="Arial" charset="0"/>
              <a:buNone/>
            </a:pPr>
            <a:r>
              <a:rPr lang="ru-RU" altLang="ru-RU" sz="1600" dirty="0" smtClean="0"/>
              <a:t>	</a:t>
            </a:r>
          </a:p>
          <a:p>
            <a:pPr eaLnBrk="1" hangingPunct="1">
              <a:buFont typeface="Arial" charset="0"/>
              <a:buNone/>
            </a:pPr>
            <a:r>
              <a:rPr lang="ru-RU" altLang="ru-RU" sz="1600" dirty="0" smtClean="0"/>
              <a:t>	Система </a:t>
            </a:r>
            <a:r>
              <a:rPr lang="ru-RU" altLang="ru-RU" sz="1600" dirty="0" err="1" smtClean="0"/>
              <a:t>Rinel-Test</a:t>
            </a:r>
            <a:r>
              <a:rPr lang="ru-RU" altLang="ru-RU" sz="1600" dirty="0" smtClean="0"/>
              <a:t> предназначена для быстрой и удобной проверки знаний участников тестирования по различным учебным дисциплинам и профессиональным видам деятельности, а также для различных опросов. Система может применяться в школах, средне-специальных и высших учебных заведениях, а также в других организациях.</a:t>
            </a:r>
          </a:p>
          <a:p>
            <a:pPr eaLnBrk="1" hangingPunct="1">
              <a:buFont typeface="Arial" charset="0"/>
              <a:buNone/>
            </a:pPr>
            <a:r>
              <a:rPr lang="ru-RU" altLang="ru-RU" sz="1600" dirty="0" smtClean="0"/>
              <a:t>	Состав системы: радио-пульт </a:t>
            </a:r>
            <a:r>
              <a:rPr lang="ru-RU" altLang="ru-RU" sz="1600" dirty="0" err="1" smtClean="0"/>
              <a:t>Rinel-Test</a:t>
            </a:r>
            <a:r>
              <a:rPr lang="ru-RU" altLang="ru-RU" sz="1600" dirty="0" smtClean="0"/>
              <a:t> E - от 12 до 99 шт.; ресивер </a:t>
            </a:r>
            <a:r>
              <a:rPr lang="ru-RU" altLang="ru-RU" sz="1600" dirty="0" err="1" smtClean="0"/>
              <a:t>Rinel-Test</a:t>
            </a:r>
            <a:r>
              <a:rPr lang="ru-RU" altLang="ru-RU" sz="1600" dirty="0" smtClean="0"/>
              <a:t> E - 1 шт.; программное обеспечение </a:t>
            </a:r>
            <a:r>
              <a:rPr lang="ru-RU" altLang="ru-RU" sz="1600" dirty="0" err="1" smtClean="0"/>
              <a:t>Rinel-Test</a:t>
            </a:r>
            <a:r>
              <a:rPr lang="ru-RU" altLang="ru-RU" sz="1600" dirty="0" smtClean="0"/>
              <a:t> - 1 шт.; кейс для переноски системы - 1шт.; комплект сопроводительных документов - 1 шт.</a:t>
            </a:r>
          </a:p>
          <a:p>
            <a:pPr eaLnBrk="1" hangingPunct="1">
              <a:buFont typeface="Arial" charset="0"/>
              <a:buNone/>
            </a:pPr>
            <a:endParaRPr lang="ru-RU" altLang="ru-RU" sz="1600" dirty="0" smtClean="0"/>
          </a:p>
          <a:p>
            <a:pPr eaLnBrk="1" hangingPunct="1">
              <a:buFont typeface="Arial" charset="0"/>
              <a:buNone/>
            </a:pPr>
            <a:endParaRPr lang="ru-RU" altLang="ru-RU" sz="1500" dirty="0" smtClean="0"/>
          </a:p>
        </p:txBody>
      </p:sp>
      <p:pic>
        <p:nvPicPr>
          <p:cNvPr id="1638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25" y="285750"/>
            <a:ext cx="2071688"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Прямоугольник 19"/>
          <p:cNvSpPr/>
          <p:nvPr/>
        </p:nvSpPr>
        <p:spPr>
          <a:xfrm>
            <a:off x="4071938" y="3714750"/>
            <a:ext cx="4572000" cy="323850"/>
          </a:xfrm>
          <a:prstGeom prst="rect">
            <a:avLst/>
          </a:prstGeom>
        </p:spPr>
        <p:txBody>
          <a:bodyPr>
            <a:spAutoFit/>
          </a:bodyPr>
          <a:lstStyle/>
          <a:p>
            <a:pPr algn="ctr">
              <a:defRPr/>
            </a:pPr>
            <a:r>
              <a:rPr lang="ru-RU" sz="1500" b="1" dirty="0">
                <a:latin typeface="+mn-lt"/>
              </a:rPr>
              <a:t>Работа с системой происходит следующим образом: </a:t>
            </a:r>
          </a:p>
        </p:txBody>
      </p:sp>
      <p:sp>
        <p:nvSpPr>
          <p:cNvPr id="21" name="Прямоугольник 20"/>
          <p:cNvSpPr/>
          <p:nvPr/>
        </p:nvSpPr>
        <p:spPr>
          <a:xfrm>
            <a:off x="571500" y="4071938"/>
            <a:ext cx="8286750" cy="2492375"/>
          </a:xfrm>
          <a:prstGeom prst="rect">
            <a:avLst/>
          </a:prstGeom>
        </p:spPr>
        <p:txBody>
          <a:bodyPr>
            <a:spAutoFit/>
          </a:bodyPr>
          <a:lstStyle/>
          <a:p>
            <a:pPr>
              <a:buFontTx/>
              <a:buChar char="-"/>
              <a:defRPr/>
            </a:pPr>
            <a:r>
              <a:rPr lang="ru-RU" sz="1200" dirty="0">
                <a:latin typeface="+mn-lt"/>
              </a:rPr>
              <a:t> ресивер </a:t>
            </a:r>
            <a:r>
              <a:rPr lang="ru-RU" sz="1200" dirty="0" err="1">
                <a:latin typeface="+mn-lt"/>
              </a:rPr>
              <a:t>Rinel-Test</a:t>
            </a:r>
            <a:r>
              <a:rPr lang="ru-RU" sz="1200" dirty="0">
                <a:latin typeface="+mn-lt"/>
              </a:rPr>
              <a:t> E подключается к компьютеру с помощью USB кабеля. Ресивер обеспечивает двухстороннюю связь по радиоканалу между компьютером и пультами. Использование радиоканала улучшает надёжность работы системы (по сравнению с инфракрасным каналом) и позволяет располагать ресивер в помещении, где проводится тестирование, в любом удобном месте и при ответе не направлять пульт на ресивер;</a:t>
            </a:r>
          </a:p>
          <a:p>
            <a:pPr>
              <a:buFontTx/>
              <a:buChar char="-"/>
              <a:defRPr/>
            </a:pPr>
            <a:r>
              <a:rPr lang="ru-RU" sz="1200" dirty="0">
                <a:latin typeface="+mn-lt"/>
              </a:rPr>
              <a:t> на компьютере запускается программа </a:t>
            </a:r>
            <a:r>
              <a:rPr lang="ru-RU" sz="1200" dirty="0" err="1">
                <a:latin typeface="+mn-lt"/>
              </a:rPr>
              <a:t>Rinel-Test</a:t>
            </a:r>
            <a:r>
              <a:rPr lang="ru-RU" sz="1200" dirty="0">
                <a:latin typeface="+mn-lt"/>
              </a:rPr>
              <a:t> и участникам тестирования выдаются пульты;</a:t>
            </a:r>
          </a:p>
          <a:p>
            <a:pPr>
              <a:buFontTx/>
              <a:buChar char="-"/>
              <a:defRPr/>
            </a:pPr>
            <a:r>
              <a:rPr lang="ru-RU" sz="1200" dirty="0">
                <a:latin typeface="+mn-lt"/>
              </a:rPr>
              <a:t>с помощью программы </a:t>
            </a:r>
            <a:r>
              <a:rPr lang="ru-RU" sz="1200" dirty="0" err="1">
                <a:latin typeface="+mn-lt"/>
              </a:rPr>
              <a:t>Rinel-Test</a:t>
            </a:r>
            <a:r>
              <a:rPr lang="ru-RU" sz="1200" dirty="0">
                <a:latin typeface="+mn-lt"/>
              </a:rPr>
              <a:t> на экран компьютера выводятся тесты, а участники тестирования отвечают на вопросы этих тестов с помощью пультов. Экран должен быть достаточно большого размера, чтобы демонстрировать изображение для группы из нескольких человек (например: мультимедиа-проектор с проекционным экраном или любая интерактивная доска). Тест представляет собой набор вопросов. На каждый вопрос предлагается до шести вариантов пронумерованных (от 1 до 6) ответов. При ответе на вопрос участнику тестирования необходимо нажать на кнопку с номером, который соответствует номеру правильного ответа. Вопрос и варианты ответа теста могут содержать как текстовую, так и графическую информацию;</a:t>
            </a:r>
          </a:p>
          <a:p>
            <a:pPr>
              <a:buFontTx/>
              <a:buChar char="-"/>
              <a:defRPr/>
            </a:pPr>
            <a:r>
              <a:rPr lang="ru-RU" sz="1200" dirty="0">
                <a:latin typeface="+mn-lt"/>
              </a:rPr>
              <a:t>результаты ответов сохраняются и могут выводиться на экран для просмотра или распечатываться.</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74" name="Заголовок 1"/>
          <p:cNvSpPr>
            <a:spLocks noGrp="1"/>
          </p:cNvSpPr>
          <p:nvPr>
            <p:ph type="title"/>
          </p:nvPr>
        </p:nvSpPr>
        <p:spPr/>
        <p:txBody>
          <a:bodyPr/>
          <a:lstStyle/>
          <a:p>
            <a:pPr eaLnBrk="1" hangingPunct="1"/>
            <a:r>
              <a:rPr lang="ru-RU" altLang="ru-RU" sz="2200" b="1" dirty="0" smtClean="0"/>
              <a:t>Лингафонные комплексы </a:t>
            </a:r>
            <a:r>
              <a:rPr lang="ru-RU" altLang="ru-RU" sz="2200" b="1" dirty="0" err="1" smtClean="0"/>
              <a:t>Rinel-Lingo</a:t>
            </a:r>
            <a:r>
              <a:rPr lang="en-US" altLang="ru-RU" sz="2200" b="1" dirty="0" smtClean="0"/>
              <a:t> </a:t>
            </a:r>
            <a:r>
              <a:rPr lang="ru-RU" altLang="ru-RU" sz="2200" b="1" dirty="0" err="1" smtClean="0"/>
              <a:t>имееют</a:t>
            </a:r>
            <a:r>
              <a:rPr lang="ru-RU" altLang="ru-RU" sz="2200" b="1" dirty="0" smtClean="0"/>
              <a:t> </a:t>
            </a:r>
            <a:r>
              <a:rPr lang="ru-RU" altLang="ru-RU" sz="2200" b="1" dirty="0" smtClean="0"/>
              <a:t>следующие отличительные особенности:</a:t>
            </a:r>
            <a:endParaRPr lang="ru-RU" altLang="ru-RU" sz="2200" dirty="0" smtClean="0"/>
          </a:p>
        </p:txBody>
      </p:sp>
      <p:sp>
        <p:nvSpPr>
          <p:cNvPr id="3075" name="Содержимое 5"/>
          <p:cNvSpPr>
            <a:spLocks noGrp="1"/>
          </p:cNvSpPr>
          <p:nvPr>
            <p:ph sz="quarter" idx="4"/>
          </p:nvPr>
        </p:nvSpPr>
        <p:spPr>
          <a:xfrm>
            <a:off x="4929188" y="1714500"/>
            <a:ext cx="4041775" cy="3883174"/>
          </a:xfrm>
        </p:spPr>
        <p:txBody>
          <a:bodyPr/>
          <a:lstStyle/>
          <a:p>
            <a:pPr eaLnBrk="1" hangingPunct="1"/>
            <a:r>
              <a:rPr lang="ru-RU" altLang="ru-RU" sz="1500" dirty="0" smtClean="0"/>
              <a:t>Программная или комбинированная </a:t>
            </a:r>
            <a:r>
              <a:rPr lang="ru-RU" altLang="ru-RU" sz="1500" dirty="0" smtClean="0"/>
              <a:t>программно-аппаратная </a:t>
            </a:r>
            <a:r>
              <a:rPr lang="ru-RU" altLang="ru-RU" sz="1500" dirty="0" smtClean="0"/>
              <a:t>реализация (по выбору покупателя).</a:t>
            </a:r>
            <a:endParaRPr lang="ru-RU" altLang="ru-RU" sz="1500" dirty="0" smtClean="0"/>
          </a:p>
          <a:p>
            <a:pPr eaLnBrk="1" hangingPunct="1"/>
            <a:r>
              <a:rPr lang="ru-RU" altLang="ru-RU" sz="1600" dirty="0" smtClean="0"/>
              <a:t>Расширенные возможности аудио связи.</a:t>
            </a:r>
          </a:p>
          <a:p>
            <a:pPr eaLnBrk="1" hangingPunct="1"/>
            <a:r>
              <a:rPr lang="ru-RU" altLang="ru-RU" sz="1600" dirty="0" smtClean="0"/>
              <a:t>Возможность создания собственных курсов для </a:t>
            </a:r>
            <a:r>
              <a:rPr lang="ru-RU" altLang="ru-RU" sz="1600" dirty="0" smtClean="0"/>
              <a:t>изучения иностранных языков</a:t>
            </a:r>
            <a:r>
              <a:rPr lang="ru-RU" altLang="ru-RU" sz="1600" dirty="0" smtClean="0"/>
              <a:t>. Программа-редактор входит в комплект.</a:t>
            </a:r>
            <a:endParaRPr lang="ru-RU" altLang="ru-RU" sz="1600" dirty="0" smtClean="0"/>
          </a:p>
          <a:p>
            <a:pPr eaLnBrk="1" hangingPunct="1"/>
            <a:r>
              <a:rPr lang="ru-RU" altLang="ru-RU" sz="1600" dirty="0" smtClean="0"/>
              <a:t>Разумная и оптимальная стоимость.</a:t>
            </a:r>
          </a:p>
          <a:p>
            <a:pPr eaLnBrk="1" hangingPunct="1"/>
            <a:r>
              <a:rPr lang="ru-RU" altLang="ru-RU" sz="1600" dirty="0" smtClean="0"/>
              <a:t>Простота приобретения и установки</a:t>
            </a:r>
            <a:r>
              <a:rPr lang="ru-RU" altLang="ru-RU" sz="1600" dirty="0" smtClean="0"/>
              <a:t>.</a:t>
            </a:r>
          </a:p>
          <a:p>
            <a:pPr eaLnBrk="1" hangingPunct="1"/>
            <a:r>
              <a:rPr lang="ru-RU" altLang="ru-RU" sz="1600" dirty="0" smtClean="0"/>
              <a:t>Возможность использования собственных компьютеров, мебели, СКС и т.д.</a:t>
            </a:r>
            <a:endParaRPr lang="ru-RU" altLang="ru-RU" sz="1600" dirty="0" smtClean="0"/>
          </a:p>
          <a:p>
            <a:pPr eaLnBrk="1" hangingPunct="1"/>
            <a:endParaRPr lang="ru-RU" altLang="ru-RU" sz="1600" b="1" i="1" dirty="0" smtClean="0"/>
          </a:p>
          <a:p>
            <a:pPr eaLnBrk="1" hangingPunct="1"/>
            <a:endParaRPr lang="ru-RU" altLang="ru-RU" sz="1500" b="1" i="1" dirty="0" smtClean="0"/>
          </a:p>
          <a:p>
            <a:pPr eaLnBrk="1" hangingPunct="1"/>
            <a:endParaRPr lang="ru-RU" altLang="ru-RU" sz="1500" dirty="0" smtClean="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56" y="1844824"/>
            <a:ext cx="4829175" cy="375285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2188865"/>
            <a:ext cx="2143125" cy="4000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476672"/>
            <a:ext cx="8229600" cy="452016"/>
          </a:xfrm>
        </p:spPr>
        <p:txBody>
          <a:bodyPr rtlCol="0">
            <a:normAutofit fontScale="90000"/>
          </a:bodyPr>
          <a:lstStyle/>
          <a:p>
            <a:pPr eaLnBrk="1" fontAlgn="auto" hangingPunct="1">
              <a:spcAft>
                <a:spcPts val="0"/>
              </a:spcAft>
              <a:defRPr/>
            </a:pPr>
            <a:r>
              <a:rPr lang="ru-RU" sz="2400" b="1" dirty="0" smtClean="0"/>
              <a:t>Компоненты </a:t>
            </a:r>
            <a:r>
              <a:rPr lang="ru-RU" sz="2400" b="1" dirty="0"/>
              <a:t>л</a:t>
            </a:r>
            <a:r>
              <a:rPr lang="ru-RU" sz="2400" b="1" dirty="0" smtClean="0"/>
              <a:t>ингафонного кабинета.</a:t>
            </a:r>
            <a:r>
              <a:rPr lang="ru-RU" b="1" dirty="0" smtClean="0"/>
              <a:t/>
            </a:r>
            <a:br>
              <a:rPr lang="ru-RU" b="1" dirty="0" smtClean="0"/>
            </a:br>
            <a:endParaRPr lang="ru-RU" b="1" dirty="0" smtClean="0"/>
          </a:p>
        </p:txBody>
      </p:sp>
      <p:sp>
        <p:nvSpPr>
          <p:cNvPr id="6" name="Содержимое 5"/>
          <p:cNvSpPr>
            <a:spLocks noGrp="1"/>
          </p:cNvSpPr>
          <p:nvPr>
            <p:ph sz="quarter" idx="4"/>
          </p:nvPr>
        </p:nvSpPr>
        <p:spPr>
          <a:xfrm>
            <a:off x="4716016" y="980728"/>
            <a:ext cx="4041775" cy="4226793"/>
          </a:xfrm>
        </p:spPr>
        <p:txBody>
          <a:bodyPr rtlCol="0">
            <a:noAutofit/>
          </a:bodyPr>
          <a:lstStyle/>
          <a:p>
            <a:pPr eaLnBrk="1" fontAlgn="auto" hangingPunct="1">
              <a:spcBef>
                <a:spcPts val="0"/>
              </a:spcBef>
              <a:spcAft>
                <a:spcPts val="0"/>
              </a:spcAft>
              <a:buFontTx/>
              <a:buChar char="-"/>
              <a:defRPr/>
            </a:pPr>
            <a:r>
              <a:rPr lang="ru-RU" sz="1500" dirty="0" smtClean="0"/>
              <a:t>программное </a:t>
            </a:r>
            <a:r>
              <a:rPr lang="ru-RU" sz="1500" dirty="0" smtClean="0"/>
              <a:t>обеспечение </a:t>
            </a:r>
            <a:r>
              <a:rPr lang="ru-RU" sz="1500" dirty="0" err="1" smtClean="0"/>
              <a:t>Rinel-Lingo</a:t>
            </a:r>
            <a:r>
              <a:rPr lang="en-US" sz="1500" dirty="0" smtClean="0"/>
              <a:t>;</a:t>
            </a:r>
          </a:p>
          <a:p>
            <a:pPr eaLnBrk="1" fontAlgn="auto" hangingPunct="1">
              <a:spcBef>
                <a:spcPts val="0"/>
              </a:spcBef>
              <a:spcAft>
                <a:spcPts val="0"/>
              </a:spcAft>
              <a:buFontTx/>
              <a:buChar char="-"/>
              <a:defRPr/>
            </a:pPr>
            <a:r>
              <a:rPr lang="ru-RU" sz="1500" dirty="0" err="1" smtClean="0"/>
              <a:t>аудиокоммутатор</a:t>
            </a:r>
            <a:r>
              <a:rPr lang="ru-RU" sz="1500" dirty="0" smtClean="0"/>
              <a:t> </a:t>
            </a:r>
            <a:r>
              <a:rPr lang="ru-RU" sz="1500" dirty="0" err="1" smtClean="0"/>
              <a:t>Rinel-Lingo</a:t>
            </a:r>
            <a:r>
              <a:rPr lang="ru-RU" sz="1500" dirty="0" smtClean="0"/>
              <a:t> </a:t>
            </a:r>
            <a:r>
              <a:rPr lang="ru-RU" sz="1500" dirty="0" err="1" smtClean="0"/>
              <a:t>Audio</a:t>
            </a:r>
            <a:r>
              <a:rPr lang="en-US" sz="1500" dirty="0" smtClean="0"/>
              <a:t>;</a:t>
            </a:r>
          </a:p>
          <a:p>
            <a:pPr eaLnBrk="1" fontAlgn="auto" hangingPunct="1">
              <a:spcBef>
                <a:spcPts val="0"/>
              </a:spcBef>
              <a:spcAft>
                <a:spcPts val="0"/>
              </a:spcAft>
              <a:buFontTx/>
              <a:buChar char="-"/>
              <a:defRPr/>
            </a:pPr>
            <a:r>
              <a:rPr lang="ru-RU" sz="1500" dirty="0" err="1" smtClean="0"/>
              <a:t>видеокоммутатор</a:t>
            </a:r>
            <a:r>
              <a:rPr lang="ru-RU" sz="1500" dirty="0" smtClean="0"/>
              <a:t> </a:t>
            </a:r>
            <a:r>
              <a:rPr lang="ru-RU" sz="1500" dirty="0" err="1" smtClean="0"/>
              <a:t>Rinel-Lingo</a:t>
            </a:r>
            <a:r>
              <a:rPr lang="ru-RU" sz="1500" dirty="0" smtClean="0"/>
              <a:t> </a:t>
            </a:r>
            <a:r>
              <a:rPr lang="ru-RU" sz="1500" dirty="0" err="1" smtClean="0"/>
              <a:t>Video</a:t>
            </a:r>
            <a:r>
              <a:rPr lang="en-US" sz="1500" dirty="0" smtClean="0"/>
              <a:t>;</a:t>
            </a:r>
          </a:p>
          <a:p>
            <a:pPr eaLnBrk="1" fontAlgn="auto" hangingPunct="1">
              <a:spcBef>
                <a:spcPts val="0"/>
              </a:spcBef>
              <a:spcAft>
                <a:spcPts val="0"/>
              </a:spcAft>
              <a:buFontTx/>
              <a:buChar char="-"/>
              <a:defRPr/>
            </a:pPr>
            <a:r>
              <a:rPr lang="ru-RU" sz="1500" dirty="0"/>
              <a:t>л</a:t>
            </a:r>
            <a:r>
              <a:rPr lang="ru-RU" sz="1500" dirty="0" smtClean="0"/>
              <a:t>ингафонные специализированные столы-кабины</a:t>
            </a:r>
            <a:r>
              <a:rPr lang="en-US" sz="1500" dirty="0" smtClean="0"/>
              <a:t>;</a:t>
            </a:r>
          </a:p>
          <a:p>
            <a:pPr eaLnBrk="1" fontAlgn="auto" hangingPunct="1">
              <a:spcBef>
                <a:spcPts val="0"/>
              </a:spcBef>
              <a:spcAft>
                <a:spcPts val="0"/>
              </a:spcAft>
              <a:buFontTx/>
              <a:buChar char="-"/>
              <a:defRPr/>
            </a:pPr>
            <a:r>
              <a:rPr lang="ru-RU" sz="1500" dirty="0"/>
              <a:t>ш</a:t>
            </a:r>
            <a:r>
              <a:rPr lang="ru-RU" sz="1500" dirty="0" smtClean="0"/>
              <a:t>умоизолирующие перегородки из оргстекла</a:t>
            </a:r>
            <a:r>
              <a:rPr lang="en-US" sz="1500" dirty="0" smtClean="0"/>
              <a:t>;</a:t>
            </a:r>
            <a:r>
              <a:rPr lang="ru-RU" sz="1500" dirty="0" smtClean="0"/>
              <a:t> </a:t>
            </a:r>
          </a:p>
          <a:p>
            <a:pPr eaLnBrk="1" fontAlgn="auto" hangingPunct="1">
              <a:spcBef>
                <a:spcPts val="0"/>
              </a:spcBef>
              <a:spcAft>
                <a:spcPts val="0"/>
              </a:spcAft>
              <a:buFontTx/>
              <a:buChar char="-"/>
              <a:defRPr/>
            </a:pPr>
            <a:r>
              <a:rPr lang="ru-RU" sz="1500" dirty="0" smtClean="0"/>
              <a:t>компьютеры на каждом рабочем месте</a:t>
            </a:r>
            <a:r>
              <a:rPr lang="en-US" sz="1500" dirty="0" smtClean="0"/>
              <a:t>;</a:t>
            </a:r>
          </a:p>
          <a:p>
            <a:pPr eaLnBrk="1" fontAlgn="auto" hangingPunct="1">
              <a:spcBef>
                <a:spcPts val="0"/>
              </a:spcBef>
              <a:spcAft>
                <a:spcPts val="0"/>
              </a:spcAft>
              <a:buFontTx/>
              <a:buChar char="-"/>
              <a:defRPr/>
            </a:pPr>
            <a:r>
              <a:rPr lang="ru-RU" sz="1500" dirty="0" smtClean="0"/>
              <a:t>монтажный комплект для построения СКС и электропроводки кабинета</a:t>
            </a:r>
            <a:r>
              <a:rPr lang="en-US" sz="1500" dirty="0" smtClean="0"/>
              <a:t>;</a:t>
            </a:r>
            <a:endParaRPr lang="ru-RU" sz="1500" dirty="0" smtClean="0"/>
          </a:p>
          <a:p>
            <a:pPr marL="0" indent="0" eaLnBrk="1" fontAlgn="auto" hangingPunct="1">
              <a:spcBef>
                <a:spcPts val="0"/>
              </a:spcBef>
              <a:spcAft>
                <a:spcPts val="0"/>
              </a:spcAft>
              <a:buFont typeface="Arial" pitchFamily="34" charset="0"/>
              <a:buNone/>
              <a:defRPr/>
            </a:pPr>
            <a:endParaRPr lang="ru-RU" sz="1500" dirty="0" smtClean="0"/>
          </a:p>
          <a:p>
            <a:pPr marL="0" indent="0" eaLnBrk="1" fontAlgn="auto" hangingPunct="1">
              <a:spcBef>
                <a:spcPts val="0"/>
              </a:spcBef>
              <a:spcAft>
                <a:spcPts val="0"/>
              </a:spcAft>
              <a:buFont typeface="Arial" pitchFamily="34" charset="0"/>
              <a:buNone/>
              <a:defRPr/>
            </a:pPr>
            <a:r>
              <a:rPr lang="ru-RU" sz="1500" dirty="0" smtClean="0"/>
              <a:t>На начальном этапе пользователь имеет возможность приобрести минимальную комплектацию </a:t>
            </a:r>
            <a:r>
              <a:rPr lang="ru-RU" sz="1500" dirty="0" smtClean="0"/>
              <a:t>класса. </a:t>
            </a:r>
            <a:r>
              <a:rPr lang="ru-RU" sz="1500" dirty="0" smtClean="0"/>
              <a:t>Затем, по мере необходимости и наличии средств, можно докупать оборудование и включать его в уже существующую систему. </a:t>
            </a:r>
          </a:p>
        </p:txBody>
      </p:sp>
      <p:sp>
        <p:nvSpPr>
          <p:cNvPr id="14" name="Прямоугольник 13"/>
          <p:cNvSpPr/>
          <p:nvPr/>
        </p:nvSpPr>
        <p:spPr>
          <a:xfrm>
            <a:off x="256476" y="5196825"/>
            <a:ext cx="8750746" cy="784830"/>
          </a:xfrm>
          <a:prstGeom prst="rect">
            <a:avLst/>
          </a:prstGeom>
        </p:spPr>
        <p:txBody>
          <a:bodyPr wrap="square">
            <a:spAutoFit/>
          </a:bodyPr>
          <a:lstStyle/>
          <a:p>
            <a:pPr fontAlgn="auto">
              <a:spcBef>
                <a:spcPts val="0"/>
              </a:spcBef>
              <a:spcAft>
                <a:spcPts val="0"/>
              </a:spcAft>
              <a:defRPr/>
            </a:pPr>
            <a:r>
              <a:rPr lang="ru-RU" sz="1500" dirty="0">
                <a:latin typeface="+mn-lt"/>
                <a:cs typeface="+mn-cs"/>
              </a:rPr>
              <a:t>Подключение дополнительного оборудования позволяет выполнять основные функции класса на более качественном </a:t>
            </a:r>
            <a:r>
              <a:rPr lang="ru-RU" sz="1500" dirty="0" smtClean="0">
                <a:latin typeface="+mn-lt"/>
                <a:cs typeface="+mn-cs"/>
              </a:rPr>
              <a:t>уровне или расширить их. </a:t>
            </a:r>
            <a:endParaRPr lang="ru-RU" sz="1500" dirty="0">
              <a:latin typeface="+mn-lt"/>
              <a:cs typeface="+mn-cs"/>
            </a:endParaRPr>
          </a:p>
          <a:p>
            <a:pPr fontAlgn="auto">
              <a:spcBef>
                <a:spcPts val="0"/>
              </a:spcBef>
              <a:spcAft>
                <a:spcPts val="0"/>
              </a:spcAft>
              <a:defRPr/>
            </a:pPr>
            <a:r>
              <a:rPr lang="ru-RU" sz="1500" dirty="0">
                <a:latin typeface="+mn-lt"/>
                <a:cs typeface="+mn-cs"/>
              </a:rPr>
              <a:t>Монтаж кабинета может быть выполнен как силами поставщика, так и покупателем самостоятельно.</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978" y="1124744"/>
            <a:ext cx="3891984" cy="2592288"/>
          </a:xfrm>
          <a:prstGeom prst="rect">
            <a:avLst/>
          </a:prstGeom>
        </p:spPr>
      </p:pic>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097" y="6381328"/>
            <a:ext cx="2143125" cy="4000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428625" y="214313"/>
            <a:ext cx="8229600" cy="785812"/>
          </a:xfrm>
        </p:spPr>
        <p:txBody>
          <a:bodyPr/>
          <a:lstStyle/>
          <a:p>
            <a:pPr eaLnBrk="1" hangingPunct="1"/>
            <a:r>
              <a:rPr lang="ru-RU" altLang="ru-RU" sz="2200" b="1" dirty="0" smtClean="0"/>
              <a:t>Расширенные возможности аудио </a:t>
            </a:r>
            <a:r>
              <a:rPr lang="ru-RU" altLang="ru-RU" sz="2200" b="1" dirty="0" smtClean="0"/>
              <a:t>связи.</a:t>
            </a:r>
            <a:endParaRPr lang="ru-RU" altLang="ru-RU" sz="2200" b="1" dirty="0" smtClean="0"/>
          </a:p>
        </p:txBody>
      </p:sp>
      <p:sp>
        <p:nvSpPr>
          <p:cNvPr id="5" name="Текст 4"/>
          <p:cNvSpPr>
            <a:spLocks noGrp="1"/>
          </p:cNvSpPr>
          <p:nvPr>
            <p:ph type="body" sz="quarter" idx="3"/>
          </p:nvPr>
        </p:nvSpPr>
        <p:spPr>
          <a:xfrm>
            <a:off x="500063" y="857250"/>
            <a:ext cx="8256587" cy="639763"/>
          </a:xfrm>
        </p:spPr>
        <p:txBody>
          <a:bodyPr rtlCol="0">
            <a:noAutofit/>
          </a:bodyPr>
          <a:lstStyle/>
          <a:p>
            <a:pPr eaLnBrk="1" fontAlgn="auto" hangingPunct="1">
              <a:spcAft>
                <a:spcPts val="0"/>
              </a:spcAft>
              <a:buFont typeface="Arial" pitchFamily="34" charset="0"/>
              <a:buNone/>
              <a:defRPr/>
            </a:pPr>
            <a:r>
              <a:rPr lang="ru-RU" sz="1500" b="0" dirty="0" smtClean="0"/>
              <a:t>В системе </a:t>
            </a:r>
            <a:r>
              <a:rPr lang="ru-RU" sz="1500" b="0" dirty="0" err="1" smtClean="0"/>
              <a:t>Rinel-Lingo</a:t>
            </a:r>
            <a:r>
              <a:rPr lang="ru-RU" sz="1500" b="0" dirty="0" smtClean="0"/>
              <a:t> реализованы расширенные возможности аудио связи, позволяющие создавать произвольные аудио группы, что особенно эффективно для уроков иностранного языка.</a:t>
            </a:r>
          </a:p>
        </p:txBody>
      </p:sp>
      <p:sp>
        <p:nvSpPr>
          <p:cNvPr id="9" name="Прямоугольник 8"/>
          <p:cNvSpPr/>
          <p:nvPr/>
        </p:nvSpPr>
        <p:spPr>
          <a:xfrm>
            <a:off x="5182409" y="1493781"/>
            <a:ext cx="3552577" cy="4247317"/>
          </a:xfrm>
          <a:prstGeom prst="rect">
            <a:avLst/>
          </a:prstGeom>
        </p:spPr>
        <p:txBody>
          <a:bodyPr wrap="square">
            <a:spAutoFit/>
          </a:bodyPr>
          <a:lstStyle/>
          <a:p>
            <a:pPr fontAlgn="auto">
              <a:spcBef>
                <a:spcPts val="0"/>
              </a:spcBef>
              <a:spcAft>
                <a:spcPts val="0"/>
              </a:spcAft>
              <a:defRPr/>
            </a:pPr>
            <a:r>
              <a:rPr lang="ru-RU" sz="1500" dirty="0">
                <a:latin typeface="+mn-lt"/>
                <a:cs typeface="+mn-cs"/>
              </a:rPr>
              <a:t>С помощью ПО </a:t>
            </a:r>
            <a:r>
              <a:rPr lang="ru-RU" sz="1500" dirty="0" err="1">
                <a:latin typeface="+mn-lt"/>
                <a:cs typeface="+mn-cs"/>
              </a:rPr>
              <a:t>Rinel-Lingo</a:t>
            </a:r>
            <a:r>
              <a:rPr lang="ru-RU" sz="1500" dirty="0">
                <a:latin typeface="+mn-lt"/>
                <a:cs typeface="+mn-cs"/>
              </a:rPr>
              <a:t> или комплекта </a:t>
            </a:r>
            <a:r>
              <a:rPr lang="ru-RU" sz="1500" dirty="0" err="1">
                <a:latin typeface="+mn-lt"/>
                <a:cs typeface="+mn-cs"/>
              </a:rPr>
              <a:t>Rinel-Lingo</a:t>
            </a:r>
            <a:r>
              <a:rPr lang="ru-RU" sz="1500" dirty="0">
                <a:latin typeface="+mn-lt"/>
                <a:cs typeface="+mn-cs"/>
              </a:rPr>
              <a:t> </a:t>
            </a:r>
            <a:r>
              <a:rPr lang="ru-RU" sz="1500" dirty="0" err="1">
                <a:latin typeface="+mn-lt"/>
                <a:cs typeface="+mn-cs"/>
              </a:rPr>
              <a:t>Audio</a:t>
            </a:r>
            <a:r>
              <a:rPr lang="ru-RU" sz="1500" dirty="0">
                <a:latin typeface="+mn-lt"/>
                <a:cs typeface="+mn-cs"/>
              </a:rPr>
              <a:t> в учебном компьютерном классе преподаватель и учащиеся могут поддерживать аудио-связь между собой в произвольно созданных преподавателем аудио-группах.</a:t>
            </a:r>
          </a:p>
          <a:p>
            <a:pPr fontAlgn="auto">
              <a:spcBef>
                <a:spcPts val="0"/>
              </a:spcBef>
              <a:spcAft>
                <a:spcPts val="0"/>
              </a:spcAft>
              <a:defRPr/>
            </a:pPr>
            <a:r>
              <a:rPr lang="ru-RU" sz="1500" dirty="0">
                <a:latin typeface="+mn-lt"/>
                <a:cs typeface="+mn-cs"/>
              </a:rPr>
              <a:t> Участники одной аудио-группы могут поддерживать постоянную аудио-связь между собой и слышать звуки, генерируемые своим компьютером и компьютерами других участников этой группы. При этом участники одной аудио-группы не слышат участников других аудио-групп. Преподаватель также имеет возможность сделать сообщение по громкоговорящей связи и для учащихся, снявших наушники. </a:t>
            </a:r>
          </a:p>
        </p:txBody>
      </p:sp>
      <p:sp>
        <p:nvSpPr>
          <p:cNvPr id="5125" name="Прямоугольник 10"/>
          <p:cNvSpPr>
            <a:spLocks noChangeArrowheads="1"/>
          </p:cNvSpPr>
          <p:nvPr/>
        </p:nvSpPr>
        <p:spPr bwMode="auto">
          <a:xfrm>
            <a:off x="356387" y="5740074"/>
            <a:ext cx="854479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500" dirty="0">
                <a:latin typeface="Calibri" pitchFamily="34" charset="0"/>
              </a:rPr>
              <a:t>Аудио </a:t>
            </a:r>
            <a:r>
              <a:rPr lang="ru-RU" altLang="ru-RU" sz="1500" dirty="0" smtClean="0">
                <a:latin typeface="Calibri" pitchFamily="34" charset="0"/>
              </a:rPr>
              <a:t>связь при использовании коммутатора  </a:t>
            </a:r>
            <a:r>
              <a:rPr lang="ru-RU" altLang="ru-RU" sz="1500" dirty="0">
                <a:latin typeface="Calibri" pitchFamily="34" charset="0"/>
              </a:rPr>
              <a:t>реализуется аппаратными методами по специально выделенной аудио сети. В этом случае качество аудио связи поддерживается на стабильно высоком уровне и не зависит от используемого программного обеспечения, от конфигурации, загруженности и скорости работы компьютеров, пропускной способности локальной вычислительной сети. </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932" y="1772816"/>
            <a:ext cx="4695825" cy="299085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5141193"/>
            <a:ext cx="2143125" cy="4000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285750"/>
            <a:ext cx="8229600" cy="857250"/>
          </a:xfrm>
        </p:spPr>
        <p:txBody>
          <a:bodyPr rtlCol="0">
            <a:normAutofit fontScale="90000"/>
          </a:bodyPr>
          <a:lstStyle/>
          <a:p>
            <a:pPr eaLnBrk="1" fontAlgn="auto" hangingPunct="1">
              <a:spcAft>
                <a:spcPts val="0"/>
              </a:spcAft>
              <a:defRPr/>
            </a:pPr>
            <a:r>
              <a:rPr lang="ru-RU" dirty="0" smtClean="0"/>
              <a:t> </a:t>
            </a:r>
            <a:r>
              <a:rPr lang="ru-RU" sz="2400" b="1" dirty="0" smtClean="0"/>
              <a:t>Дополнительные возможности для изучения иностранных языков.</a:t>
            </a:r>
          </a:p>
        </p:txBody>
      </p:sp>
      <p:sp>
        <p:nvSpPr>
          <p:cNvPr id="6147" name="Текст 4"/>
          <p:cNvSpPr>
            <a:spLocks noGrp="1"/>
          </p:cNvSpPr>
          <p:nvPr>
            <p:ph type="body" sz="quarter" idx="3"/>
          </p:nvPr>
        </p:nvSpPr>
        <p:spPr>
          <a:xfrm>
            <a:off x="428624" y="1628800"/>
            <a:ext cx="8501062" cy="639762"/>
          </a:xfrm>
        </p:spPr>
        <p:txBody>
          <a:bodyPr/>
          <a:lstStyle/>
          <a:p>
            <a:pPr eaLnBrk="1" hangingPunct="1"/>
            <a:r>
              <a:rPr lang="ru-RU" altLang="ru-RU" sz="1500" b="0" dirty="0" smtClean="0"/>
              <a:t>В состав программного обеспечения </a:t>
            </a:r>
            <a:r>
              <a:rPr lang="ru-RU" altLang="ru-RU" sz="1500" b="0" dirty="0" err="1" smtClean="0"/>
              <a:t>Rinel-Lingo</a:t>
            </a:r>
            <a:r>
              <a:rPr lang="ru-RU" altLang="ru-RU" sz="1500" b="0" dirty="0" smtClean="0"/>
              <a:t> входят программы, позволяющие использовать и создавать учебный материал в виде мультимедийных лингафонных курсов иностранного языка (</a:t>
            </a:r>
            <a:r>
              <a:rPr lang="ru-RU" altLang="ru-RU" sz="1500" b="0" dirty="0" err="1" smtClean="0"/>
              <a:t>Lingo</a:t>
            </a:r>
            <a:r>
              <a:rPr lang="ru-RU" altLang="ru-RU" sz="1500" b="0" dirty="0" smtClean="0"/>
              <a:t>-книги). </a:t>
            </a:r>
            <a:r>
              <a:rPr lang="ru-RU" altLang="ru-RU" sz="1500" b="0" dirty="0" err="1" smtClean="0"/>
              <a:t>Lingo</a:t>
            </a:r>
            <a:r>
              <a:rPr lang="ru-RU" altLang="ru-RU" sz="1500" b="0" dirty="0" smtClean="0"/>
              <a:t>-книги могут использоваться уже существующие или могут быть разработаны пользователем самостоятельно при помощи редактора, входящего в комплект.</a:t>
            </a:r>
          </a:p>
        </p:txBody>
      </p:sp>
      <p:sp>
        <p:nvSpPr>
          <p:cNvPr id="6148" name="Прямоугольник 6"/>
          <p:cNvSpPr>
            <a:spLocks noChangeArrowheads="1"/>
          </p:cNvSpPr>
          <p:nvPr/>
        </p:nvSpPr>
        <p:spPr bwMode="auto">
          <a:xfrm>
            <a:off x="428624" y="2420888"/>
            <a:ext cx="6079033"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500" dirty="0" err="1">
                <a:latin typeface="Calibri" pitchFamily="34" charset="0"/>
              </a:rPr>
              <a:t>Lingo</a:t>
            </a:r>
            <a:r>
              <a:rPr lang="ru-RU" altLang="ru-RU" sz="1500" dirty="0">
                <a:latin typeface="Calibri" pitchFamily="34" charset="0"/>
              </a:rPr>
              <a:t>-книга - формат данных, специально разработанный для отображения на компьютере учебных лингафонных курсов иностранных языков</a:t>
            </a:r>
            <a:r>
              <a:rPr lang="ru-RU" altLang="ru-RU" sz="1500" dirty="0" smtClean="0">
                <a:latin typeface="Calibri" pitchFamily="34" charset="0"/>
              </a:rPr>
              <a:t>.</a:t>
            </a:r>
          </a:p>
          <a:p>
            <a:pPr eaLnBrk="1" hangingPunct="1"/>
            <a:endParaRPr lang="ru-RU" altLang="ru-RU" sz="1500" dirty="0">
              <a:latin typeface="Calibri" pitchFamily="34" charset="0"/>
            </a:endParaRPr>
          </a:p>
          <a:p>
            <a:pPr eaLnBrk="1" hangingPunct="1"/>
            <a:r>
              <a:rPr lang="ru-RU" altLang="ru-RU" sz="1500" dirty="0">
                <a:latin typeface="Calibri" pitchFamily="34" charset="0"/>
              </a:rPr>
              <a:t>Текст в </a:t>
            </a:r>
            <a:r>
              <a:rPr lang="ru-RU" altLang="ru-RU" sz="1500" dirty="0" err="1">
                <a:latin typeface="Calibri" pitchFamily="34" charset="0"/>
              </a:rPr>
              <a:t>Lingo</a:t>
            </a:r>
            <a:r>
              <a:rPr lang="ru-RU" altLang="ru-RU" sz="1500" dirty="0">
                <a:latin typeface="Calibri" pitchFamily="34" charset="0"/>
              </a:rPr>
              <a:t>-книгах может использовать разноязычные специальные символы (умляуты), такие как: английские, французские, немецкие, казахские, русские и др. Звуковой формат: MP3, WAV</a:t>
            </a:r>
          </a:p>
          <a:p>
            <a:pPr eaLnBrk="1" hangingPunct="1"/>
            <a:endParaRPr lang="ru-RU" altLang="ru-RU" sz="1500" dirty="0">
              <a:latin typeface="Calibri" pitchFamily="34" charset="0"/>
            </a:endParaRPr>
          </a:p>
          <a:p>
            <a:pPr eaLnBrk="1" hangingPunct="1"/>
            <a:r>
              <a:rPr lang="ru-RU" altLang="ru-RU" sz="1500" dirty="0" err="1">
                <a:latin typeface="Calibri" pitchFamily="34" charset="0"/>
              </a:rPr>
              <a:t>Lingo</a:t>
            </a:r>
            <a:r>
              <a:rPr lang="ru-RU" altLang="ru-RU" sz="1500" dirty="0">
                <a:latin typeface="Calibri" pitchFamily="34" charset="0"/>
              </a:rPr>
              <a:t>-книга, с точки зрения пользователя, представляет собой последовательный набор страниц, которые выводятся на экран монитора и пользователь имеет возможность их просматривать, прослушивать, а также давать ответы в письменном и звуковом виде с помощью программы </a:t>
            </a:r>
            <a:r>
              <a:rPr lang="ru-RU" altLang="ru-RU" sz="1500" dirty="0" err="1">
                <a:latin typeface="Calibri" pitchFamily="34" charset="0"/>
              </a:rPr>
              <a:t>Rinel-Lingo</a:t>
            </a:r>
            <a:r>
              <a:rPr lang="ru-RU" altLang="ru-RU" sz="1500" dirty="0">
                <a:latin typeface="Calibri" pitchFamily="34" charset="0"/>
              </a:rPr>
              <a:t> </a:t>
            </a:r>
            <a:r>
              <a:rPr lang="ru-RU" altLang="ru-RU" sz="1500" dirty="0" err="1">
                <a:latin typeface="Calibri" pitchFamily="34" charset="0"/>
              </a:rPr>
              <a:t>Viewer</a:t>
            </a:r>
            <a:r>
              <a:rPr lang="ru-RU" altLang="ru-RU" sz="1500" dirty="0">
                <a:latin typeface="Calibri" pitchFamily="34" charset="0"/>
              </a:rPr>
              <a:t>.</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2025" y="2537520"/>
            <a:ext cx="2878658" cy="432048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11" y="6381328"/>
            <a:ext cx="2143125" cy="4000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500063" y="285750"/>
            <a:ext cx="8229600" cy="1928813"/>
          </a:xfrm>
        </p:spPr>
        <p:txBody>
          <a:bodyPr rtlCol="0">
            <a:noAutofit/>
          </a:bodyPr>
          <a:lstStyle/>
          <a:p>
            <a:pPr algn="l" eaLnBrk="1" fontAlgn="auto" hangingPunct="1">
              <a:spcAft>
                <a:spcPts val="0"/>
              </a:spcAft>
              <a:defRPr/>
            </a:pPr>
            <a:r>
              <a:rPr lang="ru-RU" sz="1500" dirty="0" smtClean="0"/>
              <a:t>В качестве учебного материала для Lingo-книг преподаватель может использовать как свой собственный учебный материал, так и готовые лингафонные курсы.</a:t>
            </a:r>
            <a:br>
              <a:rPr lang="ru-RU" sz="1500" dirty="0" smtClean="0"/>
            </a:br>
            <a:r>
              <a:rPr lang="ru-RU" sz="1500" dirty="0" smtClean="0"/>
              <a:t>Страницы Lingo-книги состоят из так называемых блоков. Блок - это прямоугольная область экрана, в которой находится текст, рисунок или видеофрагмент. Для создания страниц используются шесть видов блоков:</a:t>
            </a:r>
            <a:br>
              <a:rPr lang="ru-RU" sz="1500" dirty="0" smtClean="0"/>
            </a:br>
            <a:r>
              <a:rPr lang="ru-RU" sz="1600" dirty="0" smtClean="0"/>
              <a:t/>
            </a:r>
            <a:br>
              <a:rPr lang="ru-RU" sz="1600" dirty="0" smtClean="0"/>
            </a:br>
            <a:endParaRPr lang="ru-RU" sz="1500" b="1" dirty="0" smtClean="0"/>
          </a:p>
        </p:txBody>
      </p:sp>
      <p:sp>
        <p:nvSpPr>
          <p:cNvPr id="12" name="Прямоугольник 6"/>
          <p:cNvSpPr>
            <a:spLocks noChangeArrowheads="1"/>
          </p:cNvSpPr>
          <p:nvPr/>
        </p:nvSpPr>
        <p:spPr bwMode="auto">
          <a:xfrm>
            <a:off x="571500" y="1857375"/>
            <a:ext cx="8072438" cy="4770438"/>
          </a:xfrm>
          <a:prstGeom prst="rect">
            <a:avLst/>
          </a:prstGeom>
          <a:noFill/>
          <a:ln w="9525">
            <a:noFill/>
            <a:miter lim="800000"/>
            <a:headEnd/>
            <a:tailEnd/>
          </a:ln>
        </p:spPr>
        <p:txBody>
          <a:bodyPr>
            <a:spAutoFit/>
          </a:bodyPr>
          <a:lstStyle/>
          <a:p>
            <a:pPr marL="342900" indent="-342900">
              <a:buFontTx/>
              <a:buAutoNum type="arabicPeriod"/>
              <a:defRPr/>
            </a:pPr>
            <a:r>
              <a:rPr lang="ru-RU" sz="1500" b="1" dirty="0">
                <a:latin typeface="Calibri" pitchFamily="34" charset="0"/>
              </a:rPr>
              <a:t>Блок текста</a:t>
            </a:r>
            <a:r>
              <a:rPr lang="ru-RU" sz="1500" dirty="0">
                <a:latin typeface="Calibri" pitchFamily="34" charset="0"/>
              </a:rPr>
              <a:t>. Может быть двух видов</a:t>
            </a:r>
            <a:r>
              <a:rPr lang="en-US" sz="1500" dirty="0">
                <a:latin typeface="Calibri" pitchFamily="34" charset="0"/>
              </a:rPr>
              <a:t>:</a:t>
            </a:r>
            <a:r>
              <a:rPr lang="ru-RU" sz="1500" dirty="0">
                <a:latin typeface="Calibri" pitchFamily="34" charset="0"/>
              </a:rPr>
              <a:t> </a:t>
            </a:r>
          </a:p>
          <a:p>
            <a:pPr marL="342900" indent="-342900">
              <a:defRPr/>
            </a:pPr>
            <a:r>
              <a:rPr lang="ru-RU" sz="1200" dirty="0">
                <a:latin typeface="Calibri" pitchFamily="34" charset="0"/>
              </a:rPr>
              <a:t>	</a:t>
            </a:r>
            <a:r>
              <a:rPr lang="ru-RU" sz="1100" dirty="0">
                <a:latin typeface="Calibri" pitchFamily="34" charset="0"/>
              </a:rPr>
              <a:t>А) </a:t>
            </a:r>
            <a:r>
              <a:rPr lang="ru-RU" sz="1100" dirty="0"/>
              <a:t>Блок с не озвученным текстом. В этом блоке находится текст, его нельзя изменить или записать звук с микрофона и невозможно этот блок прослушать. </a:t>
            </a:r>
            <a:r>
              <a:rPr lang="ru-RU" sz="1100" dirty="0">
                <a:latin typeface="Calibri" pitchFamily="34" charset="0"/>
              </a:rPr>
              <a:t> </a:t>
            </a:r>
          </a:p>
          <a:p>
            <a:pPr marL="342900" indent="-342900">
              <a:defRPr/>
            </a:pPr>
            <a:r>
              <a:rPr lang="ru-RU" sz="1100" dirty="0">
                <a:latin typeface="Calibri" pitchFamily="34" charset="0"/>
              </a:rPr>
              <a:t>	Б) </a:t>
            </a:r>
            <a:r>
              <a:rPr lang="ru-RU" sz="1100" dirty="0"/>
              <a:t>Блок с озвученным текстом. В этом блоке нельзя изменить текст или записать звук, но этот блок можно прослушать путем нажатия левой кнопки "мыши". Также можно воспроизвести неограниченное число раз выбранный интервал звука. Текст блока выделяется цветом для отличия от постоянного блока с не озвученным текстом. Цвет и интервал повторения выбираются пользователем. </a:t>
            </a:r>
            <a:endParaRPr lang="ru-RU" sz="1100" dirty="0">
              <a:latin typeface="Calibri" pitchFamily="34" charset="0"/>
            </a:endParaRPr>
          </a:p>
          <a:p>
            <a:pPr marL="342900" indent="-342900">
              <a:defRPr/>
            </a:pPr>
            <a:r>
              <a:rPr lang="ru-RU" sz="1500" b="1" dirty="0">
                <a:latin typeface="Calibri" pitchFamily="34" charset="0"/>
              </a:rPr>
              <a:t>2. 	Блок рисунка. </a:t>
            </a:r>
            <a:r>
              <a:rPr lang="ru-RU" sz="1500" dirty="0">
                <a:latin typeface="Calibri" pitchFamily="34" charset="0"/>
              </a:rPr>
              <a:t>Может быть двух видов</a:t>
            </a:r>
            <a:r>
              <a:rPr lang="en-US" sz="1500" dirty="0">
                <a:latin typeface="Calibri" pitchFamily="34" charset="0"/>
              </a:rPr>
              <a:t>:</a:t>
            </a:r>
          </a:p>
          <a:p>
            <a:pPr marL="342900" indent="-342900">
              <a:defRPr/>
            </a:pPr>
            <a:r>
              <a:rPr lang="ru-RU" sz="1500" dirty="0">
                <a:latin typeface="Calibri" pitchFamily="34" charset="0"/>
              </a:rPr>
              <a:t>	</a:t>
            </a:r>
            <a:r>
              <a:rPr lang="ru-RU" sz="1100" dirty="0">
                <a:latin typeface="Calibri" pitchFamily="34" charset="0"/>
              </a:rPr>
              <a:t>А)  </a:t>
            </a:r>
            <a:r>
              <a:rPr lang="ru-RU" sz="1100" dirty="0"/>
              <a:t>Блок с не озвученной картинкой. Внутри блока расположено изображение. Этот блок нельзя прослушать.</a:t>
            </a:r>
          </a:p>
          <a:p>
            <a:pPr marL="342900" indent="-342900">
              <a:defRPr/>
            </a:pPr>
            <a:r>
              <a:rPr lang="ru-RU" sz="1100" dirty="0">
                <a:latin typeface="Calibri" pitchFamily="34" charset="0"/>
              </a:rPr>
              <a:t>	Б) </a:t>
            </a:r>
            <a:r>
              <a:rPr lang="ru-RU" sz="1100" dirty="0"/>
              <a:t>Блок с озвученной картинкой. В этом блоке нельзя изменить изображение или записать звук, но этот блок можно прослушать путем нажатия левой кнопки "мыши". Для отличия от не озвученной картинки озвученное изображение помещается в голубую рамку. Также можно воспроизвести неограниченное число раз выбранный интервал звука. Интервал повторения выбирается пользователем. </a:t>
            </a:r>
            <a:endParaRPr lang="ru-RU" sz="1100" dirty="0">
              <a:latin typeface="Calibri" pitchFamily="34" charset="0"/>
            </a:endParaRPr>
          </a:p>
          <a:p>
            <a:pPr marL="342900" indent="-342900">
              <a:buFont typeface="+mj-lt"/>
              <a:buAutoNum type="arabicPeriod" startAt="3"/>
              <a:defRPr/>
            </a:pPr>
            <a:r>
              <a:rPr lang="ru-RU" sz="1500" b="1" dirty="0">
                <a:latin typeface="Calibri" pitchFamily="34" charset="0"/>
              </a:rPr>
              <a:t>Блок видео. </a:t>
            </a:r>
            <a:r>
              <a:rPr lang="ru-RU" sz="1100" dirty="0"/>
              <a:t>Блок управления видеофрагментом. Этот блок оформлен в виде стандартного видеопроигрывателя. </a:t>
            </a:r>
            <a:r>
              <a:rPr lang="ru-RU" sz="1100" dirty="0" err="1"/>
              <a:t>Видеоформат</a:t>
            </a:r>
            <a:r>
              <a:rPr lang="ru-RU" sz="1100" dirty="0"/>
              <a:t>: AVI</a:t>
            </a:r>
            <a:endParaRPr lang="ru-RU" sz="1100" dirty="0">
              <a:latin typeface="Calibri" pitchFamily="34" charset="0"/>
            </a:endParaRPr>
          </a:p>
          <a:p>
            <a:pPr marL="342900" indent="-342900">
              <a:buFont typeface="+mj-lt"/>
              <a:buAutoNum type="arabicPeriod" startAt="3"/>
              <a:defRPr/>
            </a:pPr>
            <a:r>
              <a:rPr lang="ru-RU" sz="1500" b="1" dirty="0">
                <a:latin typeface="Calibri" pitchFamily="34" charset="0"/>
              </a:rPr>
              <a:t>Блок ответа со звуком. </a:t>
            </a:r>
            <a:r>
              <a:rPr lang="ru-RU" sz="1100" dirty="0"/>
              <a:t>В этом блоке обучаемый может прослушать "прикрепленный" звук или записать свой звук. При этом, выбрав звуковой интервал можно повторить звук неограниченное число раз. Также можно ввести текст. </a:t>
            </a:r>
            <a:endParaRPr lang="ru-RU" sz="1100" dirty="0">
              <a:latin typeface="Calibri" pitchFamily="34" charset="0"/>
            </a:endParaRPr>
          </a:p>
          <a:p>
            <a:pPr marL="342900" indent="-342900">
              <a:buFont typeface="+mj-lt"/>
              <a:buAutoNum type="arabicPeriod" startAt="3"/>
              <a:defRPr/>
            </a:pPr>
            <a:r>
              <a:rPr lang="ru-RU" sz="1500" b="1" dirty="0">
                <a:latin typeface="Calibri" pitchFamily="34" charset="0"/>
              </a:rPr>
              <a:t>Блок ответа с проверкой</a:t>
            </a:r>
            <a:r>
              <a:rPr lang="ru-RU" sz="1500" dirty="0">
                <a:latin typeface="Calibri" pitchFamily="34" charset="0"/>
              </a:rPr>
              <a:t>. </a:t>
            </a:r>
            <a:r>
              <a:rPr lang="ru-RU" sz="1100" dirty="0"/>
              <a:t>Обучаемый вводит ответ в виде текста. Далее обучаемый может либо самостоятельно проверить правильность ответа, нажав на кнопку "?", либо его ответ записывается в специальный файл для последующего анализа преподавателем. </a:t>
            </a:r>
            <a:endParaRPr lang="ru-RU" sz="1100" dirty="0">
              <a:latin typeface="Calibri" pitchFamily="34" charset="0"/>
            </a:endParaRPr>
          </a:p>
          <a:p>
            <a:pPr marL="342900" indent="-342900">
              <a:buFont typeface="+mj-lt"/>
              <a:buAutoNum type="arabicPeriod" startAt="3"/>
              <a:defRPr/>
            </a:pPr>
            <a:r>
              <a:rPr lang="ru-RU" sz="1500" b="1" dirty="0">
                <a:latin typeface="Calibri" pitchFamily="34" charset="0"/>
              </a:rPr>
              <a:t>Блок ответа с выбором</a:t>
            </a:r>
            <a:r>
              <a:rPr lang="ru-RU" sz="1500" dirty="0">
                <a:latin typeface="Calibri" pitchFamily="34" charset="0"/>
              </a:rPr>
              <a:t>. </a:t>
            </a:r>
            <a:r>
              <a:rPr lang="ru-RU" sz="1100" dirty="0"/>
              <a:t>Из выпадающего списка обучаемый выбирает ответ. Далее обучаемый может либо самостоятельно проверить правильность ответа, нажав на кнопку "?", либо его ответ записывается в специальный файл для последующего анализа преподавателем. Список из правильных и неправильных ответов формируется случайно. </a:t>
            </a:r>
            <a:endParaRPr lang="ru-RU" sz="1100"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pPr eaLnBrk="1" hangingPunct="1"/>
            <a:r>
              <a:rPr lang="ru-RU" altLang="ru-RU" sz="2200" b="1" smtClean="0"/>
              <a:t>Оптимальная стоимость. </a:t>
            </a:r>
            <a:br>
              <a:rPr lang="ru-RU" altLang="ru-RU" sz="2200" b="1" smtClean="0"/>
            </a:br>
            <a:r>
              <a:rPr lang="ru-RU" altLang="ru-RU" sz="2200" b="1" smtClean="0"/>
              <a:t>Простота приобретения и установки.</a:t>
            </a:r>
          </a:p>
        </p:txBody>
      </p:sp>
      <p:sp>
        <p:nvSpPr>
          <p:cNvPr id="5" name="Текст 4"/>
          <p:cNvSpPr>
            <a:spLocks noGrp="1"/>
          </p:cNvSpPr>
          <p:nvPr>
            <p:ph type="body" sz="quarter" idx="3"/>
          </p:nvPr>
        </p:nvSpPr>
        <p:spPr>
          <a:xfrm>
            <a:off x="357188" y="1535113"/>
            <a:ext cx="8329612" cy="639762"/>
          </a:xfrm>
        </p:spPr>
        <p:txBody>
          <a:bodyPr rtlCol="0">
            <a:noAutofit/>
          </a:bodyPr>
          <a:lstStyle/>
          <a:p>
            <a:pPr eaLnBrk="1" fontAlgn="auto" hangingPunct="1">
              <a:spcAft>
                <a:spcPts val="0"/>
              </a:spcAft>
              <a:buFont typeface="Arial" pitchFamily="34" charset="0"/>
              <a:buNone/>
              <a:defRPr/>
            </a:pPr>
            <a:r>
              <a:rPr lang="ru-RU" sz="1500" b="0" dirty="0" smtClean="0"/>
              <a:t>За счёт </a:t>
            </a:r>
            <a:r>
              <a:rPr lang="ru-RU" sz="1500" b="0" dirty="0" smtClean="0"/>
              <a:t>различных вариантов реализации лингафонной системы </a:t>
            </a:r>
            <a:r>
              <a:rPr lang="ru-RU" sz="1500" b="0" dirty="0" err="1" smtClean="0"/>
              <a:t>Rinel-Lingo</a:t>
            </a:r>
            <a:r>
              <a:rPr lang="ru-RU" sz="1500" b="0" dirty="0" smtClean="0"/>
              <a:t>, позволяющей постепенно наращивать её возможности, можно минимизировать расходы по приобретению и установке системы.</a:t>
            </a:r>
          </a:p>
        </p:txBody>
      </p:sp>
      <p:sp>
        <p:nvSpPr>
          <p:cNvPr id="6" name="Содержимое 5"/>
          <p:cNvSpPr>
            <a:spLocks noGrp="1"/>
          </p:cNvSpPr>
          <p:nvPr>
            <p:ph sz="quarter" idx="4"/>
          </p:nvPr>
        </p:nvSpPr>
        <p:spPr>
          <a:xfrm>
            <a:off x="4788024" y="2334268"/>
            <a:ext cx="4041775" cy="3786187"/>
          </a:xfrm>
        </p:spPr>
        <p:txBody>
          <a:bodyPr lIns="0" tIns="0" rIns="0" bIns="0" rtlCol="0">
            <a:noAutofit/>
          </a:bodyPr>
          <a:lstStyle/>
          <a:p>
            <a:pPr eaLnBrk="1" fontAlgn="auto" hangingPunct="1">
              <a:spcAft>
                <a:spcPts val="0"/>
              </a:spcAft>
              <a:buFont typeface="Arial" pitchFamily="34" charset="0"/>
              <a:buNone/>
              <a:defRPr/>
            </a:pPr>
            <a:r>
              <a:rPr lang="ru-RU" sz="1500" dirty="0" smtClean="0"/>
              <a:t>Все </a:t>
            </a:r>
            <a:r>
              <a:rPr lang="ru-RU" sz="1500" dirty="0" smtClean="0"/>
              <a:t>компоненты комплекса </a:t>
            </a:r>
            <a:r>
              <a:rPr lang="ru-RU" sz="1500" dirty="0" err="1" smtClean="0"/>
              <a:t>Rinel-Lingo</a:t>
            </a:r>
            <a:r>
              <a:rPr lang="ru-RU" sz="1500" dirty="0" smtClean="0"/>
              <a:t> имеют отдельную оригинальную упаковку с подробной инструкцией по установке и эксплуатации и могут быть приобретены у ближайшего дилера. </a:t>
            </a:r>
            <a:endParaRPr lang="ru-RU" sz="1500" dirty="0" smtClean="0"/>
          </a:p>
          <a:p>
            <a:pPr eaLnBrk="1" fontAlgn="auto" hangingPunct="1">
              <a:spcAft>
                <a:spcPts val="0"/>
              </a:spcAft>
              <a:buFont typeface="Arial" pitchFamily="34" charset="0"/>
              <a:buNone/>
              <a:defRPr/>
            </a:pPr>
            <a:r>
              <a:rPr lang="ru-RU" sz="1500" dirty="0" smtClean="0"/>
              <a:t>Монтаж </a:t>
            </a:r>
            <a:r>
              <a:rPr lang="ru-RU" sz="1500" dirty="0" smtClean="0"/>
              <a:t>оборудования проводится с помощью кабеля UTP5 4Pairs (неэкранированная витая пара пятой категории, 4 пары) и разъемов RJ 45 по технологии схожей с технологией монтажа локальной сети </a:t>
            </a:r>
            <a:r>
              <a:rPr lang="ru-RU" sz="1500" dirty="0" err="1" smtClean="0"/>
              <a:t>Ethernet</a:t>
            </a:r>
            <a:r>
              <a:rPr lang="ru-RU" sz="1500" dirty="0" smtClean="0"/>
              <a:t> с применением тех же инструментов. Как показывает практика, специалист, имеющий опыт установки сети </a:t>
            </a:r>
            <a:r>
              <a:rPr lang="ru-RU" sz="1500" dirty="0" err="1" smtClean="0"/>
              <a:t>Ethernet</a:t>
            </a:r>
            <a:r>
              <a:rPr lang="ru-RU" sz="1500" dirty="0" smtClean="0"/>
              <a:t>, без проблем справляется с установкой любых компонентов оборудования комплекса </a:t>
            </a:r>
            <a:r>
              <a:rPr lang="ru-RU" sz="1500" dirty="0" err="1" smtClean="0"/>
              <a:t>Rinel-Lingo</a:t>
            </a:r>
            <a:r>
              <a:rPr lang="ru-RU" sz="1500" dirty="0" smtClean="0"/>
              <a:t>.</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348880"/>
            <a:ext cx="4176464" cy="3118426"/>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6405133"/>
            <a:ext cx="2143125" cy="4000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428625" y="285750"/>
            <a:ext cx="8229600" cy="714375"/>
          </a:xfrm>
        </p:spPr>
        <p:txBody>
          <a:bodyPr/>
          <a:lstStyle/>
          <a:p>
            <a:pPr eaLnBrk="1" hangingPunct="1"/>
            <a:r>
              <a:rPr lang="ru-RU" altLang="ru-RU" sz="2200" b="1" smtClean="0"/>
              <a:t>Подготовка ПК к работе в лингафонном кабинете</a:t>
            </a:r>
            <a:r>
              <a:rPr lang="en-US" altLang="ru-RU" sz="2200" b="1" smtClean="0"/>
              <a:t>:</a:t>
            </a:r>
            <a:endParaRPr lang="ru-RU" altLang="ru-RU" sz="2200" b="1" smtClean="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1000125"/>
            <a:ext cx="6500812"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Прямоугольник 8"/>
          <p:cNvSpPr>
            <a:spLocks noChangeArrowheads="1"/>
          </p:cNvSpPr>
          <p:nvPr/>
        </p:nvSpPr>
        <p:spPr bwMode="auto">
          <a:xfrm>
            <a:off x="2268538" y="6143625"/>
            <a:ext cx="4810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a:t>Шаг 1. Установка Линго карты (</a:t>
            </a:r>
            <a:r>
              <a:rPr lang="en-US" altLang="ru-RU" b="1"/>
              <a:t>PCI)</a:t>
            </a:r>
            <a:r>
              <a:rPr lang="ru-RU" altLang="ru-RU" b="1"/>
              <a:t> в ПК</a:t>
            </a:r>
            <a:endParaRPr lang="ru-RU" alt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428625" y="285750"/>
            <a:ext cx="8229600" cy="714375"/>
          </a:xfrm>
        </p:spPr>
        <p:txBody>
          <a:bodyPr/>
          <a:lstStyle/>
          <a:p>
            <a:pPr eaLnBrk="1" hangingPunct="1"/>
            <a:r>
              <a:rPr lang="ru-RU" altLang="ru-RU" sz="2200" b="1" smtClean="0"/>
              <a:t>Подготовка ПК к работе в лингафонном кабинете</a:t>
            </a:r>
            <a:r>
              <a:rPr lang="en-US" altLang="ru-RU" sz="2200" b="1" smtClean="0"/>
              <a:t>:</a:t>
            </a:r>
            <a:endParaRPr lang="ru-RU" altLang="ru-RU" sz="2200" b="1" smtClean="0"/>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1000125"/>
            <a:ext cx="6530975"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Прямоугольник 8"/>
          <p:cNvSpPr>
            <a:spLocks noChangeArrowheads="1"/>
          </p:cNvSpPr>
          <p:nvPr/>
        </p:nvSpPr>
        <p:spPr bwMode="auto">
          <a:xfrm>
            <a:off x="65088" y="6072188"/>
            <a:ext cx="90789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a:t>Шаг </a:t>
            </a:r>
            <a:r>
              <a:rPr lang="en-US" altLang="ru-RU" b="1"/>
              <a:t>2</a:t>
            </a:r>
            <a:r>
              <a:rPr lang="ru-RU" altLang="ru-RU" b="1"/>
              <a:t>. Коммутация Линго карты со звуковой картой ПК и аудио коммутатором</a:t>
            </a:r>
            <a:endParaRPr lang="ru-RU" alt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1184</Words>
  <Application>Microsoft Office PowerPoint</Application>
  <PresentationFormat>Экран (4:3)</PresentationFormat>
  <Paragraphs>96</Paragraphs>
  <Slides>14</Slides>
  <Notes>1</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14</vt:i4>
      </vt:variant>
    </vt:vector>
  </HeadingPairs>
  <TitlesOfParts>
    <vt:vector size="17" baseType="lpstr">
      <vt:lpstr>Arial</vt:lpstr>
      <vt:lpstr>Calibri</vt:lpstr>
      <vt:lpstr>Тема Office</vt:lpstr>
      <vt:lpstr>Для обеспечения эффективного взаимодействия преподавателя и студентов мы предлагаем различные лингафонные системы с возможностью управления и администрирования учебным классом :</vt:lpstr>
      <vt:lpstr>Лингафонные комплексы Rinel-Lingo имееют следующие отличительные особенности:</vt:lpstr>
      <vt:lpstr>Компоненты лингафонного кабинета. </vt:lpstr>
      <vt:lpstr>Расширенные возможности аудио связи.</vt:lpstr>
      <vt:lpstr> Дополнительные возможности для изучения иностранных языков.</vt:lpstr>
      <vt:lpstr>В качестве учебного материала для Lingo-книг преподаватель может использовать как свой собственный учебный материал, так и готовые лингафонные курсы. Страницы Lingo-книги состоят из так называемых блоков. Блок - это прямоугольная область экрана, в которой находится текст, рисунок или видеофрагмент. Для создания страниц используются шесть видов блоков:  </vt:lpstr>
      <vt:lpstr>Оптимальная стоимость.  Простота приобретения и установки.</vt:lpstr>
      <vt:lpstr>Подготовка ПК к работе в лингафонном кабинете:</vt:lpstr>
      <vt:lpstr>Подготовка ПК к работе в лингафонном кабинете:</vt:lpstr>
      <vt:lpstr>Подготовка ПК к работе в лингафонном кабинете:</vt:lpstr>
      <vt:lpstr>Подготовка ПК к работе в лингафонном кабинете:</vt:lpstr>
      <vt:lpstr>Основные приемы работы в мультимедиа-лингафонном компьютерном классе реализованном на основе комплекса Rinel-Lingo</vt:lpstr>
      <vt:lpstr>Основные приемы работы в мультимедиа-лингафонном компьютерном классе реализованном на основе комплекса Rinel-Lingo</vt:lpstr>
      <vt:lpstr>Дополнительная информация.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Alex</dc:creator>
  <cp:lastModifiedBy>Alex</cp:lastModifiedBy>
  <cp:revision>44</cp:revision>
  <dcterms:created xsi:type="dcterms:W3CDTF">2010-04-24T16:43:01Z</dcterms:created>
  <dcterms:modified xsi:type="dcterms:W3CDTF">2015-05-12T16:33:36Z</dcterms:modified>
</cp:coreProperties>
</file>